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4"/>
  </p:notesMasterIdLst>
  <p:sldIdLst>
    <p:sldId id="256" r:id="rId11"/>
    <p:sldId id="257" r:id="rId12"/>
    <p:sldId id="258" r:id="rId13"/>
    <p:sldId id="282" r:id="rId14"/>
    <p:sldId id="285" r:id="rId15"/>
    <p:sldId id="286" r:id="rId16"/>
    <p:sldId id="284" r:id="rId17"/>
    <p:sldId id="260" r:id="rId18"/>
    <p:sldId id="261" r:id="rId19"/>
    <p:sldId id="334" r:id="rId20"/>
    <p:sldId id="290" r:id="rId21"/>
    <p:sldId id="291" r:id="rId22"/>
    <p:sldId id="302" r:id="rId23"/>
    <p:sldId id="292" r:id="rId24"/>
    <p:sldId id="293" r:id="rId25"/>
    <p:sldId id="301" r:id="rId26"/>
    <p:sldId id="262" r:id="rId27"/>
    <p:sldId id="346" r:id="rId28"/>
    <p:sldId id="264" r:id="rId29"/>
    <p:sldId id="304" r:id="rId30"/>
    <p:sldId id="265" r:id="rId31"/>
    <p:sldId id="305" r:id="rId32"/>
    <p:sldId id="306" r:id="rId33"/>
    <p:sldId id="341" r:id="rId34"/>
    <p:sldId id="335" r:id="rId35"/>
    <p:sldId id="342" r:id="rId36"/>
    <p:sldId id="348" r:id="rId37"/>
    <p:sldId id="269" r:id="rId38"/>
    <p:sldId id="349" r:id="rId39"/>
    <p:sldId id="270" r:id="rId40"/>
    <p:sldId id="350" r:id="rId41"/>
    <p:sldId id="314" r:id="rId42"/>
    <p:sldId id="271" r:id="rId43"/>
    <p:sldId id="316" r:id="rId44"/>
    <p:sldId id="317" r:id="rId45"/>
    <p:sldId id="272" r:id="rId46"/>
    <p:sldId id="311" r:id="rId47"/>
    <p:sldId id="318" r:id="rId48"/>
    <p:sldId id="312" r:id="rId49"/>
    <p:sldId id="320" r:id="rId50"/>
    <p:sldId id="323" r:id="rId51"/>
    <p:sldId id="321" r:id="rId52"/>
    <p:sldId id="324" r:id="rId53"/>
    <p:sldId id="322" r:id="rId54"/>
    <p:sldId id="353" r:id="rId55"/>
    <p:sldId id="325" r:id="rId56"/>
    <p:sldId id="351" r:id="rId57"/>
    <p:sldId id="354" r:id="rId58"/>
    <p:sldId id="275" r:id="rId59"/>
    <p:sldId id="352" r:id="rId60"/>
    <p:sldId id="343" r:id="rId61"/>
    <p:sldId id="344" r:id="rId62"/>
    <p:sldId id="337" r:id="rId63"/>
    <p:sldId id="339" r:id="rId64"/>
    <p:sldId id="345" r:id="rId65"/>
    <p:sldId id="356" r:id="rId66"/>
    <p:sldId id="510" r:id="rId67"/>
    <p:sldId id="511" r:id="rId68"/>
    <p:sldId id="512" r:id="rId69"/>
    <p:sldId id="513" r:id="rId70"/>
    <p:sldId id="338" r:id="rId71"/>
    <p:sldId id="329" r:id="rId72"/>
    <p:sldId id="332" r:id="rId73"/>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72"/>
    <p:restoredTop sz="77229"/>
  </p:normalViewPr>
  <p:slideViewPr>
    <p:cSldViewPr snapToGrid="0" snapToObjects="1">
      <p:cViewPr varScale="1">
        <p:scale>
          <a:sx n="135" d="100"/>
          <a:sy n="135" d="100"/>
        </p:scale>
        <p:origin x="1968"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4">
        <dgm:presLayoutVars>
          <dgm:bulletEnabled val="1"/>
        </dgm:presLayoutVars>
      </dgm:prSet>
      <dgm:spPr/>
    </dgm:pt>
    <dgm:pt modelId="{C9BF42DD-7B11-4E40-9497-E1EABD250674}" type="pres">
      <dgm:prSet presAssocID="{172A6017-A754-1E42-B064-0DF06E4F17B6}" presName="sibTrans" presStyleLbl="sibTrans2D1" presStyleIdx="0" presStyleCnt="3"/>
      <dgm:spPr/>
    </dgm:pt>
    <dgm:pt modelId="{03BB3DEF-D1DA-CC40-A4C5-4165E063959D}" type="pres">
      <dgm:prSet presAssocID="{172A6017-A754-1E42-B064-0DF06E4F17B6}" presName="connectorText" presStyleLbl="sibTrans2D1" presStyleIdx="0" presStyleCnt="3"/>
      <dgm:spPr/>
    </dgm:pt>
    <dgm:pt modelId="{E1F446B3-B727-EA49-9EF8-8A50A4B3721B}" type="pres">
      <dgm:prSet presAssocID="{01949101-C184-2741-8AB2-73F0ADAA5A29}" presName="node" presStyleLbl="node1" presStyleIdx="1" presStyleCnt="4">
        <dgm:presLayoutVars>
          <dgm:bulletEnabled val="1"/>
        </dgm:presLayoutVars>
      </dgm:prSet>
      <dgm:spPr/>
    </dgm:pt>
    <dgm:pt modelId="{06ABA543-87B7-1149-AE03-CE7AB948660B}" type="pres">
      <dgm:prSet presAssocID="{C725EB90-7D6D-624F-BB6C-454205D07882}" presName="sibTrans" presStyleLbl="sibTrans2D1" presStyleIdx="1" presStyleCnt="3"/>
      <dgm:spPr/>
    </dgm:pt>
    <dgm:pt modelId="{E15431FA-FA94-E341-9541-E57B1DBDA9AA}" type="pres">
      <dgm:prSet presAssocID="{C725EB90-7D6D-624F-BB6C-454205D07882}" presName="connectorText" presStyleLbl="sibTrans2D1" presStyleIdx="1" presStyleCnt="3"/>
      <dgm:spPr/>
    </dgm:pt>
    <dgm:pt modelId="{D4F55BBC-0AA4-9048-B86F-661F429757BB}" type="pres">
      <dgm:prSet presAssocID="{3D0E4A71-3559-6F41-82EF-4399AAF3F665}" presName="node" presStyleLbl="node1" presStyleIdx="2" presStyleCnt="4">
        <dgm:presLayoutVars>
          <dgm:bulletEnabled val="1"/>
        </dgm:presLayoutVars>
      </dgm:prSet>
      <dgm:spPr/>
    </dgm:pt>
    <dgm:pt modelId="{8101AA47-DDA9-A447-BE9D-4492B028B7B4}" type="pres">
      <dgm:prSet presAssocID="{F46FD193-A56F-674B-A5EF-160928253438}" presName="sibTrans" presStyleLbl="sibTrans2D1" presStyleIdx="2" presStyleCnt="3"/>
      <dgm:spPr/>
    </dgm:pt>
    <dgm:pt modelId="{8E843A19-0EC6-464F-90BE-A670AA2F0661}" type="pres">
      <dgm:prSet presAssocID="{F46FD193-A56F-674B-A5EF-160928253438}" presName="connectorText" presStyleLbl="sibTrans2D1" presStyleIdx="2" presStyleCnt="3"/>
      <dgm:spPr/>
    </dgm:pt>
    <dgm:pt modelId="{428727D4-D257-D543-A8BE-83021F6A69D0}" type="pres">
      <dgm:prSet presAssocID="{438F6A36-A432-B943-B012-9C9B9FA5A885}" presName="node" presStyleLbl="node1" presStyleIdx="3" presStyleCnt="4">
        <dgm:presLayoutVars>
          <dgm:bulletEnabled val="1"/>
        </dgm:presLayoutVars>
      </dgm:prSet>
      <dgm:spPr/>
    </dgm:pt>
  </dgm:ptLst>
  <dgm:cxnLst>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1"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2" destOrd="0" presId="urn:microsoft.com/office/officeart/2005/8/layout/process2"/>
    <dgm:cxn modelId="{3C5BB7AF-D49D-7D4A-A872-E6B6855288D5}" type="presParOf" srcId="{8C5748C0-5B17-A049-97F2-D3797F152837}" destId="{06ABA543-87B7-1149-AE03-CE7AB948660B}" srcOrd="3"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rgbClr val="92D050"/>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solidFill>
          <a:srgbClr val="92D050"/>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solidFill>
          <a:srgbClr val="92D050"/>
        </a:solidFill>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rgbClr val="92D050"/>
        </a:solidFill>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rgbClr val="92D050"/>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rgbClr val="92D050"/>
        </a:solidFill>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a:solidFill>
          <a:srgbClr val="92D050"/>
        </a:solidFill>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ln>
          <a:noFill/>
        </a:ln>
      </dgm:spPr>
      <dgm:t>
        <a:bodyPr/>
        <a:lstStyle/>
        <a:p>
          <a:r>
            <a:rPr lang="en-US" dirty="0" err="1"/>
            <a:t>Sample.dedup.bam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ln>
          <a:noFill/>
        </a:ln>
      </dgm:spPr>
      <dgm:t>
        <a:bodyPr/>
        <a:lstStyle/>
        <a:p>
          <a:r>
            <a:rPr lang="en-US" dirty="0" err="1"/>
            <a:t>Sample.vcf</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ln>
          <a:noFill/>
        </a:ln>
      </dgm:spPr>
      <dgm:t>
        <a:bodyPr/>
        <a:lstStyle/>
        <a:p>
          <a:r>
            <a:rPr lang="en-US" dirty="0" err="1"/>
            <a:t>Sample.bqsr.bam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CBFB0ED0-3673-E74F-BC9A-34A37DF5386D}">
      <dgm:prSet phldrT="[Text]"/>
      <dgm:spPr>
        <a:ln>
          <a:noFill/>
        </a:ln>
      </dgm:spPr>
      <dgm:t>
        <a:bodyPr/>
        <a:lstStyle/>
        <a:p>
          <a:r>
            <a:rPr lang="en-US" dirty="0" err="1"/>
            <a:t>Sample.bam</a:t>
          </a:r>
          <a:endParaRPr lang="en-US" dirty="0"/>
        </a:p>
      </dgm:t>
    </dgm:pt>
    <dgm:pt modelId="{C0BCBFEB-49BB-1E45-B5E6-39ACDBA6F881}" type="parTrans" cxnId="{EF0D63E4-C6DE-6C41-9BCC-11457BEC11B4}">
      <dgm:prSet/>
      <dgm:spPr/>
      <dgm:t>
        <a:bodyPr/>
        <a:lstStyle/>
        <a:p>
          <a:endParaRPr lang="sv-SE"/>
        </a:p>
      </dgm:t>
    </dgm:pt>
    <dgm:pt modelId="{195C4827-D2BC-0345-816A-506ABA453401}" type="sibTrans" cxnId="{EF0D63E4-C6DE-6C41-9BCC-11457BEC11B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D4A0F6F4-5FC7-294A-8F27-CC2E0A754DB4}" type="pres">
      <dgm:prSet presAssocID="{CBFB0ED0-3673-E74F-BC9A-34A37DF5386D}" presName="node" presStyleLbl="node1" presStyleIdx="0" presStyleCnt="4" custLinFactNeighborX="-2287" custLinFactNeighborY="675">
        <dgm:presLayoutVars>
          <dgm:bulletEnabled val="1"/>
        </dgm:presLayoutVars>
      </dgm:prSet>
      <dgm:spPr/>
    </dgm:pt>
    <dgm:pt modelId="{4908B978-F062-9142-9880-1D1AE86C5D7B}" type="pres">
      <dgm:prSet presAssocID="{195C4827-D2BC-0345-816A-506ABA453401}" presName="sibTrans" presStyleLbl="sibTrans2D1" presStyleIdx="0" presStyleCnt="3"/>
      <dgm:spPr/>
    </dgm:pt>
    <dgm:pt modelId="{1AD39146-D486-C34C-9501-EF7F6A08DBEF}" type="pres">
      <dgm:prSet presAssocID="{195C4827-D2BC-0345-816A-506ABA453401}" presName="connectorText" presStyleLbl="sibTrans2D1" presStyleIdx="0" presStyleCnt="3"/>
      <dgm:spPr/>
    </dgm:pt>
    <dgm:pt modelId="{D4F55BBC-0AA4-9048-B86F-661F429757BB}" type="pres">
      <dgm:prSet presAssocID="{3D0E4A71-3559-6F41-82EF-4399AAF3F665}" presName="node" presStyleLbl="node1" presStyleIdx="1" presStyleCnt="4" custLinFactNeighborX="-2287" custLinFactNeighborY="675">
        <dgm:presLayoutVars>
          <dgm:bulletEnabled val="1"/>
        </dgm:presLayoutVars>
      </dgm:prSet>
      <dgm:spPr/>
    </dgm:pt>
    <dgm:pt modelId="{8101AA47-DDA9-A447-BE9D-4492B028B7B4}" type="pres">
      <dgm:prSet presAssocID="{F46FD193-A56F-674B-A5EF-160928253438}" presName="sibTrans" presStyleLbl="sibTrans2D1" presStyleIdx="1" presStyleCnt="3"/>
      <dgm:spPr/>
    </dgm:pt>
    <dgm:pt modelId="{8E843A19-0EC6-464F-90BE-A670AA2F0661}" type="pres">
      <dgm:prSet presAssocID="{F46FD193-A56F-674B-A5EF-160928253438}" presName="connectorText" presStyleLbl="sibTrans2D1" presStyleIdx="1" presStyleCnt="3"/>
      <dgm:spPr/>
    </dgm:pt>
    <dgm:pt modelId="{428727D4-D257-D543-A8BE-83021F6A69D0}" type="pres">
      <dgm:prSet presAssocID="{438F6A36-A432-B943-B012-9C9B9FA5A885}" presName="node" presStyleLbl="node1" presStyleIdx="2" presStyleCnt="4" custLinFactNeighborX="-2287" custLinFactNeighborY="675">
        <dgm:presLayoutVars>
          <dgm:bulletEnabled val="1"/>
        </dgm:presLayoutVars>
      </dgm:prSet>
      <dgm:spPr/>
    </dgm:pt>
    <dgm:pt modelId="{0C6A2323-73D2-ED46-9B8E-3D096940B29F}" type="pres">
      <dgm:prSet presAssocID="{B949C7BA-55DA-7C4A-9A70-2C84ACBCF86B}" presName="sibTrans" presStyleLbl="sibTrans2D1" presStyleIdx="2" presStyleCnt="3"/>
      <dgm:spPr/>
    </dgm:pt>
    <dgm:pt modelId="{22F74620-1887-444C-92F3-7A5BBD55F31E}" type="pres">
      <dgm:prSet presAssocID="{B949C7BA-55DA-7C4A-9A70-2C84ACBCF86B}" presName="connectorText" presStyleLbl="sibTrans2D1" presStyleIdx="2" presStyleCnt="3"/>
      <dgm:spPr/>
    </dgm:pt>
    <dgm:pt modelId="{9DEC507A-7007-8F41-8278-087FC7AEC0FD}" type="pres">
      <dgm:prSet presAssocID="{C750ABA7-F2FF-5142-89A9-B64FCA13A5D6}" presName="node" presStyleLbl="node1" presStyleIdx="3" presStyleCnt="4" custLinFactNeighborX="-2287" custLinFactNeighborY="675">
        <dgm:presLayoutVars>
          <dgm:bulletEnabled val="1"/>
        </dgm:presLayoutVars>
      </dgm:prSet>
      <dgm:spPr/>
    </dgm:pt>
  </dgm:ptLst>
  <dgm:cxnLst>
    <dgm:cxn modelId="{F7C4A902-87FC-7945-A400-4FD24BA58813}" srcId="{033269AF-3438-AD40-AE99-E85C4961387D}" destId="{C750ABA7-F2FF-5142-89A9-B64FCA13A5D6}" srcOrd="3" destOrd="0" parTransId="{8B115746-0C6D-4B4E-9780-219ACCD6727C}" sibTransId="{311B301A-5649-4A4C-AB3A-0D4716BB8DC6}"/>
    <dgm:cxn modelId="{AEF2621F-1570-2443-B28A-F4BB9FBE2FB3}" type="presOf" srcId="{3D0E4A71-3559-6F41-82EF-4399AAF3F665}" destId="{D4F55BBC-0AA4-9048-B86F-661F429757BB}" srcOrd="0" destOrd="0" presId="urn:microsoft.com/office/officeart/2005/8/layout/process2"/>
    <dgm:cxn modelId="{1EB96A22-7123-344A-8E1E-305250BE80FE}" srcId="{033269AF-3438-AD40-AE99-E85C4961387D}" destId="{3D0E4A71-3559-6F41-82EF-4399AAF3F665}" srcOrd="1" destOrd="0" parTransId="{CE2C5B43-01EB-9247-8F63-33401C75BA22}" sibTransId="{F46FD193-A56F-674B-A5EF-160928253438}"/>
    <dgm:cxn modelId="{1999E022-6842-9644-B978-051E647025AB}" type="presOf" srcId="{195C4827-D2BC-0345-816A-506ABA453401}" destId="{1AD39146-D486-C34C-9501-EF7F6A08DBEF}" srcOrd="1" destOrd="0" presId="urn:microsoft.com/office/officeart/2005/8/layout/process2"/>
    <dgm:cxn modelId="{901E6B46-C2CF-1B4C-8E20-1FFDB97DC458}" type="presOf" srcId="{F46FD193-A56F-674B-A5EF-160928253438}" destId="{8101AA47-DDA9-A447-BE9D-4492B028B7B4}" srcOrd="0" destOrd="0" presId="urn:microsoft.com/office/officeart/2005/8/layout/process2"/>
    <dgm:cxn modelId="{D78F6C56-052E-B245-ACFE-3165D897082F}" type="presOf" srcId="{B949C7BA-55DA-7C4A-9A70-2C84ACBCF86B}" destId="{0C6A2323-73D2-ED46-9B8E-3D096940B29F}" srcOrd="0" destOrd="0" presId="urn:microsoft.com/office/officeart/2005/8/layout/process2"/>
    <dgm:cxn modelId="{4941676E-1CC8-734E-80B7-004A407D9D9E}" srcId="{033269AF-3438-AD40-AE99-E85C4961387D}" destId="{438F6A36-A432-B943-B012-9C9B9FA5A885}" srcOrd="2" destOrd="0" parTransId="{1D533D93-C634-304E-8514-70CAF93F4945}" sibTransId="{B949C7BA-55DA-7C4A-9A70-2C84ACBCF86B}"/>
    <dgm:cxn modelId="{96445C72-4F15-E24D-A158-85EB69F7EEA0}" type="presOf" srcId="{CBFB0ED0-3673-E74F-BC9A-34A37DF5386D}" destId="{D4A0F6F4-5FC7-294A-8F27-CC2E0A754DB4}" srcOrd="0" destOrd="0" presId="urn:microsoft.com/office/officeart/2005/8/layout/process2"/>
    <dgm:cxn modelId="{BAC73184-4707-6B47-BE8E-46EB4CA88A34}" type="presOf" srcId="{033269AF-3438-AD40-AE99-E85C4961387D}" destId="{8C5748C0-5B17-A049-97F2-D3797F152837}" srcOrd="0" destOrd="0" presId="urn:microsoft.com/office/officeart/2005/8/layout/process2"/>
    <dgm:cxn modelId="{C27FC6BA-9AFA-D145-B811-5BA47FFA8D59}" type="presOf" srcId="{C750ABA7-F2FF-5142-89A9-B64FCA13A5D6}" destId="{9DEC507A-7007-8F41-8278-087FC7AEC0FD}" srcOrd="0" destOrd="0" presId="urn:microsoft.com/office/officeart/2005/8/layout/process2"/>
    <dgm:cxn modelId="{17DABAC2-6EF0-9842-853E-BB2E6F0B3586}" type="presOf" srcId="{B949C7BA-55DA-7C4A-9A70-2C84ACBCF86B}" destId="{22F74620-1887-444C-92F3-7A5BBD55F31E}" srcOrd="1" destOrd="0" presId="urn:microsoft.com/office/officeart/2005/8/layout/process2"/>
    <dgm:cxn modelId="{EF0D63E4-C6DE-6C41-9BCC-11457BEC11B4}" srcId="{033269AF-3438-AD40-AE99-E85C4961387D}" destId="{CBFB0ED0-3673-E74F-BC9A-34A37DF5386D}" srcOrd="0" destOrd="0" parTransId="{C0BCBFEB-49BB-1E45-B5E6-39ACDBA6F881}" sibTransId="{195C4827-D2BC-0345-816A-506ABA453401}"/>
    <dgm:cxn modelId="{1A6D15EE-A83D-4748-A071-8FB66855A43D}" type="presOf" srcId="{F46FD193-A56F-674B-A5EF-160928253438}" destId="{8E843A19-0EC6-464F-90BE-A670AA2F0661}" srcOrd="1" destOrd="0" presId="urn:microsoft.com/office/officeart/2005/8/layout/process2"/>
    <dgm:cxn modelId="{FA9068F7-EC90-EB4F-84D2-D73B989EF386}" type="presOf" srcId="{195C4827-D2BC-0345-816A-506ABA453401}" destId="{4908B978-F062-9142-9880-1D1AE86C5D7B}" srcOrd="0" destOrd="0" presId="urn:microsoft.com/office/officeart/2005/8/layout/process2"/>
    <dgm:cxn modelId="{1D7901FF-7822-7A4D-9BC6-7DF735839006}" type="presOf" srcId="{438F6A36-A432-B943-B012-9C9B9FA5A885}" destId="{428727D4-D257-D543-A8BE-83021F6A69D0}" srcOrd="0" destOrd="0" presId="urn:microsoft.com/office/officeart/2005/8/layout/process2"/>
    <dgm:cxn modelId="{3C15DD7C-B519-A441-AC47-75D3E81ACC22}" type="presParOf" srcId="{8C5748C0-5B17-A049-97F2-D3797F152837}" destId="{D4A0F6F4-5FC7-294A-8F27-CC2E0A754DB4}" srcOrd="0" destOrd="0" presId="urn:microsoft.com/office/officeart/2005/8/layout/process2"/>
    <dgm:cxn modelId="{51E33974-11BF-6247-B378-9562C3938FA1}" type="presParOf" srcId="{8C5748C0-5B17-A049-97F2-D3797F152837}" destId="{4908B978-F062-9142-9880-1D1AE86C5D7B}" srcOrd="1" destOrd="0" presId="urn:microsoft.com/office/officeart/2005/8/layout/process2"/>
    <dgm:cxn modelId="{88AEE3A4-F049-EE4B-A6F0-4EE9EE6377B9}" type="presParOf" srcId="{4908B978-F062-9142-9880-1D1AE86C5D7B}" destId="{1AD39146-D486-C34C-9501-EF7F6A08DBEF}" srcOrd="0" destOrd="0" presId="urn:microsoft.com/office/officeart/2005/8/layout/process2"/>
    <dgm:cxn modelId="{0BA72C79-BB00-1947-92D7-07460233893F}" type="presParOf" srcId="{8C5748C0-5B17-A049-97F2-D3797F152837}" destId="{D4F55BBC-0AA4-9048-B86F-661F429757BB}" srcOrd="2" destOrd="0" presId="urn:microsoft.com/office/officeart/2005/8/layout/process2"/>
    <dgm:cxn modelId="{05E5352D-AC2B-C046-8A41-1D93CEDD30E8}" type="presParOf" srcId="{8C5748C0-5B17-A049-97F2-D3797F152837}" destId="{8101AA47-DDA9-A447-BE9D-4492B028B7B4}" srcOrd="3" destOrd="0" presId="urn:microsoft.com/office/officeart/2005/8/layout/process2"/>
    <dgm:cxn modelId="{0094B3A6-9E58-C140-8BE2-F59DDD3D973E}" type="presParOf" srcId="{8101AA47-DDA9-A447-BE9D-4492B028B7B4}" destId="{8E843A19-0EC6-464F-90BE-A670AA2F0661}" srcOrd="0" destOrd="0" presId="urn:microsoft.com/office/officeart/2005/8/layout/process2"/>
    <dgm:cxn modelId="{28F9228E-A29A-5541-8672-7AD6A037F753}" type="presParOf" srcId="{8C5748C0-5B17-A049-97F2-D3797F152837}" destId="{428727D4-D257-D543-A8BE-83021F6A69D0}" srcOrd="4" destOrd="0" presId="urn:microsoft.com/office/officeart/2005/8/layout/process2"/>
    <dgm:cxn modelId="{3C8A71A3-5F25-1447-B594-71F17713BA1B}" type="presParOf" srcId="{8C5748C0-5B17-A049-97F2-D3797F152837}" destId="{0C6A2323-73D2-ED46-9B8E-3D096940B29F}" srcOrd="5" destOrd="0" presId="urn:microsoft.com/office/officeart/2005/8/layout/process2"/>
    <dgm:cxn modelId="{8FF2D495-AB5F-084D-9DE9-E15E63E8CD09}" type="presParOf" srcId="{0C6A2323-73D2-ED46-9B8E-3D096940B29F}" destId="{22F74620-1887-444C-92F3-7A5BBD55F31E}" srcOrd="0" destOrd="0" presId="urn:microsoft.com/office/officeart/2005/8/layout/process2"/>
    <dgm:cxn modelId="{6251E147-1C76-B646-AD0E-B14B86F861B9}" type="presParOf" srcId="{8C5748C0-5B17-A049-97F2-D3797F152837}" destId="{9DEC507A-7007-8F41-8278-087FC7AEC0FD}"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665" y="2462"/>
          <a:ext cx="1648669" cy="91592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Alignment</a:t>
          </a:r>
        </a:p>
      </dsp:txBody>
      <dsp:txXfrm>
        <a:off x="1488492" y="29289"/>
        <a:ext cx="1595015" cy="862273"/>
      </dsp:txXfrm>
    </dsp:sp>
    <dsp:sp modelId="{C9BF42DD-7B11-4E40-9497-E1EABD250674}">
      <dsp:nvSpPr>
        <dsp:cNvPr id="0" name=""/>
        <dsp:cNvSpPr/>
      </dsp:nvSpPr>
      <dsp:spPr>
        <a:xfrm rot="5400000">
          <a:off x="2114263" y="941287"/>
          <a:ext cx="343472"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sv-SE" sz="1700" kern="1200"/>
        </a:p>
      </dsp:txBody>
      <dsp:txXfrm rot="-5400000">
        <a:off x="2162349" y="975634"/>
        <a:ext cx="247301" cy="240430"/>
      </dsp:txXfrm>
    </dsp:sp>
    <dsp:sp modelId="{E1F446B3-B727-EA49-9EF8-8A50A4B3721B}">
      <dsp:nvSpPr>
        <dsp:cNvPr id="0" name=""/>
        <dsp:cNvSpPr/>
      </dsp:nvSpPr>
      <dsp:spPr>
        <a:xfrm>
          <a:off x="1461665" y="1376353"/>
          <a:ext cx="1648669" cy="91592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Duplicate removal</a:t>
          </a:r>
        </a:p>
      </dsp:txBody>
      <dsp:txXfrm>
        <a:off x="1488492" y="1403180"/>
        <a:ext cx="1595015" cy="862273"/>
      </dsp:txXfrm>
    </dsp:sp>
    <dsp:sp modelId="{06ABA543-87B7-1149-AE03-CE7AB948660B}">
      <dsp:nvSpPr>
        <dsp:cNvPr id="0" name=""/>
        <dsp:cNvSpPr/>
      </dsp:nvSpPr>
      <dsp:spPr>
        <a:xfrm rot="5400000">
          <a:off x="2114263" y="2315179"/>
          <a:ext cx="343472"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162349" y="2349526"/>
        <a:ext cx="247301" cy="240430"/>
      </dsp:txXfrm>
    </dsp:sp>
    <dsp:sp modelId="{D4F55BBC-0AA4-9048-B86F-661F429757BB}">
      <dsp:nvSpPr>
        <dsp:cNvPr id="0" name=""/>
        <dsp:cNvSpPr/>
      </dsp:nvSpPr>
      <dsp:spPr>
        <a:xfrm>
          <a:off x="1461665" y="2750244"/>
          <a:ext cx="1648669" cy="91592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BQSR</a:t>
          </a:r>
        </a:p>
      </dsp:txBody>
      <dsp:txXfrm>
        <a:off x="1488492" y="2777071"/>
        <a:ext cx="1595015" cy="862273"/>
      </dsp:txXfrm>
    </dsp:sp>
    <dsp:sp modelId="{8101AA47-DDA9-A447-BE9D-4492B028B7B4}">
      <dsp:nvSpPr>
        <dsp:cNvPr id="0" name=""/>
        <dsp:cNvSpPr/>
      </dsp:nvSpPr>
      <dsp:spPr>
        <a:xfrm rot="5400000">
          <a:off x="2114263" y="3689070"/>
          <a:ext cx="343472"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162349" y="3723417"/>
        <a:ext cx="247301" cy="240430"/>
      </dsp:txXfrm>
    </dsp:sp>
    <dsp:sp modelId="{428727D4-D257-D543-A8BE-83021F6A69D0}">
      <dsp:nvSpPr>
        <dsp:cNvPr id="0" name=""/>
        <dsp:cNvSpPr/>
      </dsp:nvSpPr>
      <dsp:spPr>
        <a:xfrm>
          <a:off x="1461665" y="4124136"/>
          <a:ext cx="1648669" cy="91592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Variant calling</a:t>
          </a:r>
        </a:p>
      </dsp:txBody>
      <dsp:txXfrm>
        <a:off x="1488492" y="4150963"/>
        <a:ext cx="1595015" cy="862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0F6F4-5FC7-294A-8F27-CC2E0A754DB4}">
      <dsp:nvSpPr>
        <dsp:cNvPr id="0" name=""/>
        <dsp:cNvSpPr/>
      </dsp:nvSpPr>
      <dsp:spPr>
        <a:xfrm>
          <a:off x="937359" y="5553"/>
          <a:ext cx="2467279" cy="91592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Sample.bam</a:t>
          </a:r>
          <a:endParaRPr lang="en-US" sz="1800" kern="1200" dirty="0"/>
        </a:p>
      </dsp:txBody>
      <dsp:txXfrm>
        <a:off x="964186" y="32380"/>
        <a:ext cx="2413625" cy="862273"/>
      </dsp:txXfrm>
    </dsp:sp>
    <dsp:sp modelId="{4908B978-F062-9142-9880-1D1AE86C5D7B}">
      <dsp:nvSpPr>
        <dsp:cNvPr id="0" name=""/>
        <dsp:cNvSpPr/>
      </dsp:nvSpPr>
      <dsp:spPr>
        <a:xfrm rot="5400000">
          <a:off x="1999262" y="944379"/>
          <a:ext cx="343472"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sv-SE" sz="1400" kern="1200"/>
        </a:p>
      </dsp:txBody>
      <dsp:txXfrm rot="-5400000">
        <a:off x="2047348" y="978726"/>
        <a:ext cx="247301" cy="240430"/>
      </dsp:txXfrm>
    </dsp:sp>
    <dsp:sp modelId="{D4F55BBC-0AA4-9048-B86F-661F429757BB}">
      <dsp:nvSpPr>
        <dsp:cNvPr id="0" name=""/>
        <dsp:cNvSpPr/>
      </dsp:nvSpPr>
      <dsp:spPr>
        <a:xfrm>
          <a:off x="937359" y="1379444"/>
          <a:ext cx="2467279" cy="91592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Sample.dedup.bam</a:t>
          </a:r>
          <a:endParaRPr lang="en-US" sz="1800" kern="1200" dirty="0"/>
        </a:p>
      </dsp:txBody>
      <dsp:txXfrm>
        <a:off x="964186" y="1406271"/>
        <a:ext cx="2413625" cy="862273"/>
      </dsp:txXfrm>
    </dsp:sp>
    <dsp:sp modelId="{8101AA47-DDA9-A447-BE9D-4492B028B7B4}">
      <dsp:nvSpPr>
        <dsp:cNvPr id="0" name=""/>
        <dsp:cNvSpPr/>
      </dsp:nvSpPr>
      <dsp:spPr>
        <a:xfrm rot="5400000">
          <a:off x="1999262" y="2318270"/>
          <a:ext cx="343472"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047348" y="2352617"/>
        <a:ext cx="247301" cy="240430"/>
      </dsp:txXfrm>
    </dsp:sp>
    <dsp:sp modelId="{428727D4-D257-D543-A8BE-83021F6A69D0}">
      <dsp:nvSpPr>
        <dsp:cNvPr id="0" name=""/>
        <dsp:cNvSpPr/>
      </dsp:nvSpPr>
      <dsp:spPr>
        <a:xfrm>
          <a:off x="937359" y="2753336"/>
          <a:ext cx="2467279" cy="91592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Sample.bqsr.bam</a:t>
          </a:r>
          <a:endParaRPr lang="en-US" sz="1800" kern="1200" dirty="0"/>
        </a:p>
      </dsp:txBody>
      <dsp:txXfrm>
        <a:off x="964186" y="2780163"/>
        <a:ext cx="2413625" cy="862273"/>
      </dsp:txXfrm>
    </dsp:sp>
    <dsp:sp modelId="{0C6A2323-73D2-ED46-9B8E-3D096940B29F}">
      <dsp:nvSpPr>
        <dsp:cNvPr id="0" name=""/>
        <dsp:cNvSpPr/>
      </dsp:nvSpPr>
      <dsp:spPr>
        <a:xfrm rot="5400000">
          <a:off x="1999498" y="3691847"/>
          <a:ext cx="343001" cy="4121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047348" y="3726430"/>
        <a:ext cx="247301" cy="240101"/>
      </dsp:txXfrm>
    </dsp:sp>
    <dsp:sp modelId="{9DEC507A-7007-8F41-8278-087FC7AEC0FD}">
      <dsp:nvSpPr>
        <dsp:cNvPr id="0" name=""/>
        <dsp:cNvSpPr/>
      </dsp:nvSpPr>
      <dsp:spPr>
        <a:xfrm>
          <a:off x="937359" y="4126598"/>
          <a:ext cx="2467279" cy="91592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Sample.vcf</a:t>
          </a:r>
          <a:endParaRPr lang="en-US" sz="1800" kern="1200" dirty="0"/>
        </a:p>
      </dsp:txBody>
      <dsp:txXfrm>
        <a:off x="964186" y="4153425"/>
        <a:ext cx="2413625" cy="86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a:t>
            </a:r>
            <a:r>
              <a:rPr lang="en-US" baseline="0" dirty="0" err="1"/>
              <a:t>indel</a:t>
            </a:r>
            <a:r>
              <a:rPr lang="en-US" baseline="0" dirty="0"/>
              <a:t> realignment, something I will talk about shortly, as it is performed on the fly at the variant calling stage. But I will get back to that. The </a:t>
            </a:r>
            <a:r>
              <a:rPr lang="en-US" baseline="0" dirty="0" err="1"/>
              <a:t>takehome</a:t>
            </a:r>
            <a:r>
              <a:rPr lang="en-US" baseline="0" dirty="0"/>
              <a:t> message here is that I want you to know that this resource exists as it is definitely something you should be looking at when running such a pipeline.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understand</a:t>
            </a:r>
            <a:r>
              <a:rPr lang="en-US" baseline="0" dirty="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adapters used for sequencing should be removed before aligning for greater alignment efficiency, since the reference sequence </a:t>
            </a:r>
            <a:r>
              <a:rPr lang="en-US" baseline="0" dirty="0" err="1"/>
              <a:t>doesn</a:t>
            </a:r>
            <a:r>
              <a:rPr lang="uk-UA" baseline="0" dirty="0"/>
              <a:t>’</a:t>
            </a:r>
            <a:r>
              <a:rPr lang="en-US" baseline="0" dirty="0"/>
              <a:t>t have adapter sequences all over the place =).</a:t>
            </a:r>
          </a:p>
          <a:p>
            <a:endParaRPr lang="en-US" baseline="0" dirty="0"/>
          </a:p>
          <a:p>
            <a:r>
              <a:rPr lang="en-US" baseline="0" dirty="0"/>
              <a:t>To the left we see once again the position on the read with the red line showing that we have </a:t>
            </a:r>
            <a:r>
              <a:rPr lang="en-US" baseline="0" dirty="0" err="1"/>
              <a:t>illumina</a:t>
            </a:r>
            <a:r>
              <a:rPr lang="en-US" baseline="0" dirty="0"/>
              <a:t> universal adapter present to a certain percentage. To the right we see trimmed reads where no adapters are detected.</a:t>
            </a:r>
          </a:p>
          <a:p>
            <a:endParaRPr lang="en-US" baseline="0" dirty="0"/>
          </a:p>
          <a:p>
            <a:r>
              <a:rPr lang="en-US" baseline="0" dirty="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710827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interlude;</a:t>
            </a:r>
            <a:r>
              <a:rPr lang="en-US" baseline="0" dirty="0"/>
              <a:t> </a:t>
            </a:r>
            <a:r>
              <a:rPr lang="en-US" dirty="0"/>
              <a:t>Remember</a:t>
            </a:r>
            <a:r>
              <a:rPr lang="en-US" baseline="0" dirty="0"/>
              <a:t> how I spoke earlier about paired end data? Now that you know what alignment is I can explain that one of t</a:t>
            </a:r>
            <a:r>
              <a:rPr lang="en-US" dirty="0"/>
              <a:t>he strengths of paired end data is that since the distance between the paired reads is known we</a:t>
            </a:r>
            <a:r>
              <a:rPr lang="en-US" baseline="0" dirty="0"/>
              <a:t> can</a:t>
            </a:r>
            <a:r>
              <a:rPr lang="en-US" dirty="0"/>
              <a:t> infer</a:t>
            </a:r>
            <a:r>
              <a:rPr lang="en-US" baseline="0" dirty="0"/>
              <a:t> the position of the other read in repeat regions. After all once one read has mapped we know the approximate position of its pair.</a:t>
            </a:r>
          </a:p>
          <a:p>
            <a:endParaRPr lang="en-US" baseline="0" dirty="0"/>
          </a:p>
          <a:p>
            <a:r>
              <a:rPr lang="en-US" baseline="0" dirty="0"/>
              <a:t>Here is an illustration of this where we have two repeat regions and the blue read could easily map to either one but we know which one it maps to because of the position of its orange pair.</a:t>
            </a:r>
          </a:p>
          <a:p>
            <a:endParaRPr lang="en-US" baseline="0" dirty="0"/>
          </a:p>
          <a:p>
            <a:r>
              <a:rPr lang="en-US" baseline="0" dirty="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384275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30199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400912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a:t>
            </a:r>
            <a:r>
              <a:rPr lang="en-US" baseline="0" dirty="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how variants are called we can look at the GATK </a:t>
            </a:r>
            <a:r>
              <a:rPr lang="en-US" dirty="0" err="1"/>
              <a:t>HaplotypeCaller</a:t>
            </a:r>
            <a:r>
              <a:rPr lang="en-US" baseline="0" dirty="0"/>
              <a:t> which is perhaps the most popular variant caller at the moment.</a:t>
            </a:r>
          </a:p>
          <a:p>
            <a:endParaRPr lang="en-US" baseline="0" dirty="0"/>
          </a:p>
          <a:p>
            <a:r>
              <a:rPr lang="en-US" baseline="0" dirty="0"/>
              <a:t>It works by identifying so called “active regions” which means regions showing signs of variation, much in the same way as RTC. It then discards the mapping information for that region completely and reassembles plausible haplotypes for the region. This is something you may recognize as pretty much what the local realignment does which is why for this specific variant caller local realignment in the preprocessing is superfluous.</a:t>
            </a:r>
          </a:p>
          <a:p>
            <a:endParaRPr lang="en-US" baseline="0" dirty="0"/>
          </a:p>
          <a:p>
            <a:r>
              <a:rPr lang="en-US" baseline="0" dirty="0"/>
              <a:t>In the next step it determines the per-read likelihoods against each identified haplotype, so “how likely is this read to fit this haplotype?”, and using these likelihoods from all of the reads covering a potentially variant site the most likely genotype is assigned.</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very top</a:t>
            </a:r>
            <a:r>
              <a:rPr lang="en-US" baseline="0" dirty="0"/>
              <a:t> we see the </a:t>
            </a:r>
            <a:r>
              <a:rPr lang="en-US" baseline="0" dirty="0" err="1"/>
              <a:t>fileformat</a:t>
            </a:r>
            <a:r>
              <a:rPr lang="en-US" baseline="0" dirty="0"/>
              <a:t>, in this case VCFv4.0, I think the newest one is 4.2, the date the file was created, the program used to generate the </a:t>
            </a:r>
            <a:r>
              <a:rPr lang="en-US" baseline="0" dirty="0" err="1"/>
              <a:t>vcf</a:t>
            </a:r>
            <a:r>
              <a:rPr lang="en-US" baseline="0" dirty="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are the INFO</a:t>
            </a:r>
            <a:r>
              <a:rPr lang="en-US" baseline="0" dirty="0"/>
              <a:t> fields which describe the information contained in the INFO column for each variant. For example the Total depth, which is the coverage, the allele frequency and whether or not it is in some population genetics database such as </a:t>
            </a:r>
            <a:r>
              <a:rPr lang="en-US" baseline="0" dirty="0" err="1"/>
              <a:t>dbSNP</a:t>
            </a:r>
            <a:r>
              <a:rPr lang="en-US" baseline="0" dirty="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a descriptor of which FILTERS</a:t>
            </a:r>
            <a:r>
              <a:rPr lang="en-US" baseline="0" dirty="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are</a:t>
            </a:r>
            <a:r>
              <a:rPr lang="en-US" baseline="0" dirty="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p>
          <a:p>
            <a:endParaRPr lang="en-US" baseline="0" dirty="0"/>
          </a:p>
          <a:p>
            <a:r>
              <a:rPr lang="en-US" baseline="0" dirty="0"/>
              <a:t>Roughly; the newer the version of the reference genome the fewer the gaps. Compare the first version of the human genome which had 150k gaps and hg19 which had 250. The latest human reference genome, HG38, was release 24</a:t>
            </a:r>
            <a:r>
              <a:rPr lang="en-US" baseline="30000" dirty="0"/>
              <a:t>th</a:t>
            </a:r>
            <a:r>
              <a:rPr lang="en-US" baseline="0" dirty="0"/>
              <a:t> of December 2013. </a:t>
            </a:r>
            <a:br>
              <a:rPr lang="en-US" baseline="0" dirty="0"/>
            </a:br>
            <a:br>
              <a:rPr lang="en-US" baseline="0" dirty="0"/>
            </a:br>
            <a:r>
              <a:rPr lang="en-US" baseline="0" dirty="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you can see we have three lines meaning three variants. Because of the limitations of </a:t>
            </a:r>
            <a:r>
              <a:rPr lang="en-US" baseline="0" dirty="0" err="1"/>
              <a:t>powerpoint</a:t>
            </a:r>
            <a:r>
              <a:rPr lang="en-US" baseline="0" dirty="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few columns</a:t>
            </a:r>
            <a:r>
              <a:rPr lang="en-US" baseline="0" dirty="0"/>
              <a:t> of a VCF file are always the same, we have the </a:t>
            </a:r>
            <a:r>
              <a:rPr lang="en-US" baseline="0" dirty="0" err="1"/>
              <a:t>CHROMosome</a:t>
            </a:r>
            <a:r>
              <a:rPr lang="en-US" baseline="0" dirty="0"/>
              <a:t> column saying which chromosome the variant is located on, in this case chromosome 20. </a:t>
            </a:r>
          </a:p>
          <a:p>
            <a:r>
              <a:rPr lang="en-US" baseline="0" dirty="0"/>
              <a:t>This is followed by the base </a:t>
            </a:r>
            <a:r>
              <a:rPr lang="en-US" baseline="0" dirty="0" err="1"/>
              <a:t>POSition</a:t>
            </a:r>
            <a:r>
              <a:rPr lang="en-US" baseline="0" dirty="0"/>
              <a:t> of the variant on the </a:t>
            </a:r>
            <a:r>
              <a:rPr lang="en-US" baseline="0" dirty="0" err="1"/>
              <a:t>chromsome</a:t>
            </a:r>
            <a:r>
              <a:rPr lang="en-US" baseline="0" dirty="0"/>
              <a:t>, then the ID which can show different databases that the variant is also found in. In this case </a:t>
            </a:r>
            <a:r>
              <a:rPr lang="en-US" baseline="0" dirty="0" err="1"/>
              <a:t>dbSNP</a:t>
            </a:r>
            <a:r>
              <a:rPr lang="en-US" baseline="0" dirty="0"/>
              <a:t> information is included and we see that two of the variants have </a:t>
            </a:r>
            <a:r>
              <a:rPr lang="en-US" baseline="0" dirty="0" err="1"/>
              <a:t>dbsnp</a:t>
            </a:r>
            <a:r>
              <a:rPr lang="en-US" baseline="0" dirty="0"/>
              <a:t> membership and their </a:t>
            </a:r>
            <a:r>
              <a:rPr lang="en-US" baseline="0" dirty="0" err="1"/>
              <a:t>rs</a:t>
            </a:r>
            <a:r>
              <a:rPr lang="en-US" baseline="0" dirty="0"/>
              <a:t> identifiers are given. </a:t>
            </a:r>
          </a:p>
          <a:p>
            <a:r>
              <a:rPr lang="en-US" baseline="0" dirty="0"/>
              <a:t>After this we have the allele of the </a:t>
            </a:r>
            <a:r>
              <a:rPr lang="en-US" baseline="0" dirty="0" err="1"/>
              <a:t>REFerence</a:t>
            </a:r>
            <a:r>
              <a:rPr lang="en-US" baseline="0" dirty="0"/>
              <a:t> genome, the </a:t>
            </a:r>
            <a:r>
              <a:rPr lang="en-US" baseline="0" dirty="0" err="1"/>
              <a:t>ALTernative</a:t>
            </a:r>
            <a:r>
              <a:rPr lang="en-US" baseline="0" dirty="0"/>
              <a:t> allele found in our sample, the quality for the variant here is similar to the base qualities in that it is </a:t>
            </a:r>
            <a:r>
              <a:rPr lang="en-US" baseline="0" dirty="0" err="1"/>
              <a:t>phred</a:t>
            </a:r>
            <a:r>
              <a:rPr lang="en-US" baseline="0" dirty="0"/>
              <a:t> scaled so a </a:t>
            </a:r>
            <a:r>
              <a:rPr lang="en-US" baseline="0" dirty="0" err="1"/>
              <a:t>qual</a:t>
            </a:r>
            <a:r>
              <a:rPr lang="en-US" baseline="0" dirty="0"/>
              <a:t> of 20 for example means a 99% chance that the variant is called correctly. </a:t>
            </a:r>
          </a:p>
          <a:p>
            <a:r>
              <a:rPr lang="en-US" baseline="0" dirty="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a:t>Finally we have the INFO field which is variable but in this case gives Number of samples with data etc. Since we have multiple samples in this </a:t>
            </a:r>
            <a:r>
              <a:rPr lang="en-US" baseline="0" dirty="0" err="1"/>
              <a:t>vcf</a:t>
            </a:r>
            <a:r>
              <a:rPr lang="en-US" baseline="0" dirty="0"/>
              <a:t> file the info field is a collection of them, so for example DP=14 means that for our three samples the sum total of their depths is 14.</a:t>
            </a:r>
            <a:endParaRPr lang="en-US" dirty="0"/>
          </a:p>
          <a:p>
            <a:endParaRPr lang="en-US" dirty="0"/>
          </a:p>
          <a:p>
            <a:r>
              <a:rPr lang="en-US" dirty="0"/>
              <a:t>This example shows (in order): a  simple SNP, a possible SNP that has been filtered out because its quality is below 10, a site at which two alternate alleles are called, with one of them (T) being ancestral.</a:t>
            </a:r>
          </a:p>
          <a:p>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a:t>
            </a:r>
            <a:r>
              <a:rPr lang="en-US" baseline="0" dirty="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247076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4201896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By comparing with existing annotation for the reference genome it is possible to add</a:t>
            </a:r>
            <a:r>
              <a:rPr lang="en-US" baseline="0" dirty="0"/>
              <a:t> information about your variants and their effect.</a:t>
            </a:r>
          </a:p>
          <a:p>
            <a:endParaRPr lang="en-US" baseline="0" dirty="0"/>
          </a:p>
          <a:p>
            <a:r>
              <a:rPr lang="en-US" baseline="0" dirty="0"/>
              <a:t>Three commonly used tools for this are </a:t>
            </a:r>
            <a:r>
              <a:rPr lang="en-US" baseline="0" dirty="0" err="1"/>
              <a:t>annovar</a:t>
            </a:r>
            <a:r>
              <a:rPr lang="en-US" baseline="0" dirty="0"/>
              <a:t>, </a:t>
            </a:r>
            <a:r>
              <a:rPr lang="en-US" baseline="0" dirty="0" err="1"/>
              <a:t>snpeff</a:t>
            </a:r>
            <a:r>
              <a:rPr lang="en-US" baseline="0" dirty="0"/>
              <a:t> and </a:t>
            </a:r>
            <a:r>
              <a:rPr lang="en-US" baseline="0" dirty="0" err="1"/>
              <a:t>vep</a:t>
            </a:r>
            <a:r>
              <a:rPr lang="en-US" baseline="0" dirty="0"/>
              <a:t>, or variant effect predictor.</a:t>
            </a:r>
          </a:p>
          <a:p>
            <a:endParaRPr lang="en-US" baseline="0" dirty="0"/>
          </a:p>
          <a:p>
            <a:r>
              <a:rPr lang="en-US" baseline="0" dirty="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a:t>dbSNP</a:t>
            </a:r>
            <a:r>
              <a:rPr lang="en-US" baseline="0" dirty="0"/>
              <a:t>. The input very often to these programs is a VCF file.</a:t>
            </a:r>
          </a:p>
          <a:p>
            <a:endParaRPr lang="en-US" baseline="0" dirty="0"/>
          </a:p>
          <a:p>
            <a:r>
              <a:rPr lang="en-US" baseline="0" dirty="0"/>
              <a:t>It can generally be divided into three groups; </a:t>
            </a:r>
          </a:p>
          <a:p>
            <a:endParaRPr lang="en-US" baseline="0" dirty="0"/>
          </a:p>
          <a:p>
            <a:r>
              <a:rPr lang="en-US" baseline="0" dirty="0"/>
              <a:t>Gene based annotations which look at the functional impact like if the variant can </a:t>
            </a:r>
            <a:r>
              <a:rPr lang="en-US" sz="1200" b="0" i="0" kern="1200" dirty="0">
                <a:solidFill>
                  <a:schemeClr val="tx1"/>
                </a:solidFill>
                <a:effectLst/>
                <a:latin typeface="+mn-lt"/>
                <a:ea typeface="+mn-ea"/>
                <a:cs typeface="+mn-cs"/>
              </a:rPr>
              <a:t>cause protein coding changes.</a:t>
            </a:r>
            <a:r>
              <a:rPr lang="en-US" sz="1200" b="0" i="0" kern="1200" baseline="0" dirty="0">
                <a:solidFill>
                  <a:schemeClr val="tx1"/>
                </a:solidFill>
                <a:effectLst/>
                <a:latin typeface="+mn-lt"/>
                <a:ea typeface="+mn-ea"/>
                <a:cs typeface="+mn-cs"/>
              </a:rPr>
              <a:t> Big changes can be turning a gene off for example.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Region based annotations, like the name implies, identifies any variants in specific regions such as </a:t>
            </a:r>
            <a:r>
              <a:rPr lang="is-IS" sz="1200" b="0" i="0" kern="1200" baseline="0" dirty="0">
                <a:solidFill>
                  <a:schemeClr val="tx1"/>
                </a:solidFill>
                <a:effectLst/>
                <a:latin typeface="+mn-lt"/>
                <a:ea typeface="+mn-ea"/>
                <a:cs typeface="+mn-cs"/>
              </a:rPr>
              <a:t>… add any region you want!</a:t>
            </a:r>
          </a:p>
          <a:p>
            <a:endParaRPr lang="is-IS" sz="1200" b="0" i="0" kern="1200" baseline="0" dirty="0">
              <a:solidFill>
                <a:schemeClr val="tx1"/>
              </a:solidFill>
              <a:effectLst/>
              <a:latin typeface="+mn-lt"/>
              <a:ea typeface="+mn-ea"/>
              <a:cs typeface="+mn-cs"/>
            </a:endParaRPr>
          </a:p>
          <a:p>
            <a:r>
              <a:rPr lang="is-IS" sz="1200" b="0" i="0" kern="1200" baseline="0" dirty="0">
                <a:solidFill>
                  <a:schemeClr val="tx1"/>
                </a:solidFill>
                <a:effectLst/>
                <a:latin typeface="+mn-lt"/>
                <a:ea typeface="+mn-ea"/>
                <a:cs typeface="+mn-cs"/>
              </a:rPr>
              <a:t>Filter based annotations  </a:t>
            </a:r>
            <a:r>
              <a:rPr lang="en-US" sz="1200" b="0" i="0" kern="1200" dirty="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a:solidFill>
                  <a:schemeClr val="tx1"/>
                </a:solidFill>
                <a:effectLst/>
                <a:latin typeface="+mn-lt"/>
                <a:ea typeface="+mn-ea"/>
                <a:cs typeface="+mn-cs"/>
              </a:rPr>
              <a:t>dbSNP</a:t>
            </a:r>
            <a:r>
              <a:rPr lang="en-US" sz="1200" b="0" i="0" kern="1200" dirty="0">
                <a:solidFill>
                  <a:schemeClr val="tx1"/>
                </a:solidFill>
                <a:effectLst/>
                <a:latin typeface="+mn-lt"/>
                <a:ea typeface="+mn-ea"/>
                <a:cs typeface="+mn-cs"/>
              </a:rPr>
              <a:t>, what is the allele frequency in the 1000 Genome Project,</a:t>
            </a:r>
            <a:r>
              <a:rPr lang="en-US" sz="1200" b="0" i="0" kern="1200" baseline="0" dirty="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a:solidFill>
                  <a:schemeClr val="tx1"/>
                </a:solidFill>
                <a:effectLst/>
                <a:latin typeface="+mn-lt"/>
                <a:ea typeface="+mn-ea"/>
                <a:cs typeface="+mn-cs"/>
              </a:rPr>
              <a:t>Swegen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allelefrequencies</a:t>
            </a:r>
            <a:r>
              <a:rPr lang="en-US" sz="1200" b="0" i="0" kern="1200" baseline="0" dirty="0">
                <a:solidFill>
                  <a:schemeClr val="tx1"/>
                </a:solidFill>
                <a:effectLst/>
                <a:latin typeface="+mn-lt"/>
                <a:ea typeface="+mn-ea"/>
                <a:cs typeface="+mn-cs"/>
              </a:rPr>
              <a:t>?</a:t>
            </a:r>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3232958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678734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61</a:t>
            </a:fld>
            <a:endParaRPr lang="en-US"/>
          </a:p>
        </p:txBody>
      </p:sp>
    </p:spTree>
    <p:extLst>
      <p:ext uri="{BB962C8B-B14F-4D97-AF65-F5344CB8AC3E}">
        <p14:creationId xmlns:p14="http://schemas.microsoft.com/office/powerpoint/2010/main" val="3018766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63</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genetics of these samples coupled with the phenotypic traits of the donors make them a good resource for, for example, genome wide association studies.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single</a:t>
            </a:r>
            <a:r>
              <a:rPr lang="en-US" sz="1200" b="0" i="0" kern="1200" baseline="0" dirty="0">
                <a:solidFill>
                  <a:schemeClr val="tx1"/>
                </a:solidFill>
                <a:effectLst/>
                <a:latin typeface="+mn-lt"/>
                <a:ea typeface="+mn-ea"/>
                <a:cs typeface="+mn-cs"/>
              </a:rPr>
              <a:t> nucleotide variant, or polymorphism, exists to an appreciable degree in a population,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**Olga already talks about this, try to get your lecture after hers.</a:t>
            </a:r>
          </a:p>
          <a:p>
            <a:endParaRPr lang="en-US" baseline="0" dirty="0"/>
          </a:p>
          <a:p>
            <a:r>
              <a:rPr lang="en-US" baseline="0" dirty="0"/>
              <a:t>The final important concept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clear picture of just a paired</a:t>
            </a:r>
            <a:r>
              <a:rPr lang="en-US" baseline="0" dirty="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2020-01-27</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a:t>From raw reads to variants</a:t>
            </a:r>
          </a:p>
        </p:txBody>
      </p:sp>
      <p:sp>
        <p:nvSpPr>
          <p:cNvPr id="3" name="Content Placeholder 2"/>
          <p:cNvSpPr>
            <a:spLocks noGrp="1"/>
          </p:cNvSpPr>
          <p:nvPr>
            <p:ph sz="quarter" idx="11"/>
          </p:nvPr>
        </p:nvSpPr>
        <p:spPr/>
        <p:txBody>
          <a:bodyPr/>
          <a:lstStyle/>
          <a:p>
            <a:pPr algn="ctr"/>
            <a:r>
              <a:rPr lang="en-US" dirty="0" err="1"/>
              <a:t>Malin</a:t>
            </a:r>
            <a:r>
              <a:rPr lang="en-US" dirty="0"/>
              <a:t> Larsson</a:t>
            </a:r>
          </a:p>
        </p:txBody>
      </p:sp>
      <p:sp>
        <p:nvSpPr>
          <p:cNvPr id="4" name="Content Placeholder 3"/>
          <p:cNvSpPr>
            <a:spLocks noGrp="1"/>
          </p:cNvSpPr>
          <p:nvPr>
            <p:ph sz="quarter" idx="12"/>
          </p:nvPr>
        </p:nvSpPr>
        <p:spPr/>
        <p:txBody>
          <a:bodyPr/>
          <a:lstStyle/>
          <a:p>
            <a:pPr algn="ctr"/>
            <a:r>
              <a:rPr lang="en-US" dirty="0"/>
              <a:t>Uppsala, January 2020</a:t>
            </a:r>
          </a:p>
        </p:txBody>
      </p:sp>
    </p:spTree>
    <p:extLst>
      <p:ext uri="{BB962C8B-B14F-4D97-AF65-F5344CB8AC3E}">
        <p14:creationId xmlns:p14="http://schemas.microsoft.com/office/powerpoint/2010/main" val="55730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ID_R1_001.fastq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ID_R2_001.fastq</a:t>
            </a:r>
          </a:p>
        </p:txBody>
      </p:sp>
    </p:spTree>
    <p:extLst>
      <p:ext uri="{BB962C8B-B14F-4D97-AF65-F5344CB8AC3E}">
        <p14:creationId xmlns:p14="http://schemas.microsoft.com/office/powerpoint/2010/main" val="2303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GATK Best Practices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a:extLst>
              <a:ext uri="{FF2B5EF4-FFF2-40B4-BE49-F238E27FC236}">
                <a16:creationId xmlns:a16="http://schemas.microsoft.com/office/drawing/2014/main" id="{07F0DFDD-C580-A040-ACF5-C9ACFD905D17}"/>
              </a:ext>
            </a:extLst>
          </p:cNvPr>
          <p:cNvGraphicFramePr>
            <a:graphicFrameLocks/>
          </p:cNvGraphicFramePr>
          <p:nvPr>
            <p:extLst>
              <p:ext uri="{D42A27DB-BD31-4B8C-83A1-F6EECF244321}">
                <p14:modId xmlns:p14="http://schemas.microsoft.com/office/powerpoint/2010/main" val="623367031"/>
              </p:ext>
            </p:extLst>
          </p:nvPr>
        </p:nvGraphicFramePr>
        <p:xfrm>
          <a:off x="231069" y="157995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NGS workflow</a:t>
            </a:r>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a:t>FASTQ files</a:t>
            </a:r>
          </a:p>
        </p:txBody>
      </p:sp>
      <p:sp>
        <p:nvSpPr>
          <p:cNvPr id="9" name="TextBox 8"/>
          <p:cNvSpPr txBox="1"/>
          <p:nvPr/>
        </p:nvSpPr>
        <p:spPr>
          <a:xfrm>
            <a:off x="6508874" y="3601890"/>
            <a:ext cx="1168521" cy="369332"/>
          </a:xfrm>
          <a:prstGeom prst="rect">
            <a:avLst/>
          </a:prstGeom>
          <a:noFill/>
        </p:spPr>
        <p:txBody>
          <a:bodyPr wrap="none" rtlCol="0">
            <a:spAutoFit/>
          </a:bodyPr>
          <a:lstStyle/>
          <a:p>
            <a:r>
              <a:rPr lang="en-US" dirty="0"/>
              <a:t>BAM files</a:t>
            </a:r>
          </a:p>
        </p:txBody>
      </p:sp>
      <p:cxnSp>
        <p:nvCxnSpPr>
          <p:cNvPr id="11" name="Straight Connector 10"/>
          <p:cNvCxnSpPr>
            <a:cxnSpLocks/>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cxnSpLocks/>
          </p:cNvCxnSpPr>
          <p:nvPr/>
        </p:nvCxnSpPr>
        <p:spPr>
          <a:xfrm>
            <a:off x="6194270" y="3116179"/>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p:cNvCxnSpPr>
          <p:nvPr/>
        </p:nvCxnSpPr>
        <p:spPr>
          <a:xfrm>
            <a:off x="6194270" y="4584032"/>
            <a:ext cx="0" cy="2034882"/>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08874" y="5416807"/>
            <a:ext cx="1114758" cy="369332"/>
          </a:xfrm>
          <a:prstGeom prst="rect">
            <a:avLst/>
          </a:prstGeom>
          <a:noFill/>
        </p:spPr>
        <p:txBody>
          <a:bodyPr wrap="none" rtlCol="0">
            <a:spAutoFit/>
          </a:bodyPr>
          <a:lstStyle/>
          <a:p>
            <a:r>
              <a:rPr lang="en-US" dirty="0"/>
              <a:t>VCF files</a:t>
            </a:r>
          </a:p>
        </p:txBody>
      </p:sp>
      <p:cxnSp>
        <p:nvCxnSpPr>
          <p:cNvPr id="30" name="Straight Connector 29"/>
          <p:cNvCxnSpPr>
            <a:cxnSpLocks/>
          </p:cNvCxnSpPr>
          <p:nvPr/>
        </p:nvCxnSpPr>
        <p:spPr>
          <a:xfrm>
            <a:off x="6194270" y="2392802"/>
            <a:ext cx="0" cy="39288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08874" y="2417575"/>
            <a:ext cx="1150939" cy="369332"/>
          </a:xfrm>
          <a:prstGeom prst="rect">
            <a:avLst/>
          </a:prstGeom>
          <a:noFill/>
        </p:spPr>
        <p:txBody>
          <a:bodyPr wrap="none" rtlCol="0">
            <a:spAutoFit/>
          </a:bodyPr>
          <a:lstStyle/>
          <a:p>
            <a:r>
              <a:rPr lang="en-US" dirty="0"/>
              <a:t>SAM files</a:t>
            </a:r>
          </a:p>
        </p:txBody>
      </p:sp>
    </p:spTree>
    <p:extLst>
      <p:ext uri="{BB962C8B-B14F-4D97-AF65-F5344CB8AC3E}">
        <p14:creationId xmlns:p14="http://schemas.microsoft.com/office/powerpoint/2010/main" val="186763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329894520"/>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053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Quality control</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Font typeface="Arial"/>
              <a:buNone/>
            </a:pPr>
            <a:endParaRPr lang="en-US" dirty="0"/>
          </a:p>
          <a:p>
            <a:pPr marL="0" indent="0">
              <a:buFont typeface="Arial"/>
              <a:buNone/>
            </a:pPr>
            <a:r>
              <a:rPr lang="en-US" dirty="0"/>
              <a:t>Adapters present:					   	Adapters Absent:</a:t>
            </a:r>
          </a:p>
        </p:txBody>
      </p:sp>
    </p:spTree>
    <p:extLst>
      <p:ext uri="{BB962C8B-B14F-4D97-AF65-F5344CB8AC3E}">
        <p14:creationId xmlns:p14="http://schemas.microsoft.com/office/powerpoint/2010/main" val="107508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747484795"/>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1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8018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Font typeface="Wingdings" charset="2"/>
              <a:buChar char="§"/>
            </a:pPr>
            <a:r>
              <a:rPr lang="en-US" dirty="0"/>
              <a:t>Concepts</a:t>
            </a:r>
          </a:p>
          <a:p>
            <a:pPr lvl="1">
              <a:buFont typeface="Wingdings" charset="2"/>
              <a:buChar char="§"/>
            </a:pPr>
            <a:r>
              <a:rPr lang="en-US" dirty="0"/>
              <a:t>Reference genome</a:t>
            </a:r>
          </a:p>
          <a:p>
            <a:pPr lvl="1">
              <a:buFont typeface="Wingdings" charset="2"/>
              <a:buChar char="§"/>
            </a:pPr>
            <a:r>
              <a:rPr lang="en-US" dirty="0"/>
              <a:t>Variants</a:t>
            </a:r>
          </a:p>
          <a:p>
            <a:pPr lvl="1">
              <a:buFont typeface="Wingdings" charset="2"/>
              <a:buChar char="§"/>
            </a:pPr>
            <a:r>
              <a:rPr lang="en-US" dirty="0"/>
              <a:t>Paired-end data</a:t>
            </a:r>
          </a:p>
          <a:p>
            <a:pPr lvl="1">
              <a:buFont typeface="Wingdings" charset="2"/>
              <a:buChar char="§"/>
            </a:pPr>
            <a:r>
              <a:rPr lang="en-US" dirty="0"/>
              <a:t>GATK best practice variant discovery</a:t>
            </a:r>
          </a:p>
          <a:p>
            <a:pPr>
              <a:buFont typeface="Wingdings" charset="2"/>
              <a:buChar char="§"/>
            </a:pPr>
            <a:r>
              <a:rPr lang="en-US" dirty="0"/>
              <a:t>NGS Workflow</a:t>
            </a:r>
          </a:p>
          <a:p>
            <a:pPr lvl="1">
              <a:buFont typeface="Wingdings" charset="2"/>
              <a:buChar char="§"/>
            </a:pPr>
            <a:r>
              <a:rPr lang="en-US" dirty="0"/>
              <a:t>Quality control &amp; Trimming</a:t>
            </a:r>
          </a:p>
          <a:p>
            <a:pPr lvl="1">
              <a:buFont typeface="Wingdings" charset="2"/>
              <a:buChar char="§"/>
            </a:pPr>
            <a:r>
              <a:rPr lang="en-US" dirty="0"/>
              <a:t>Alignment</a:t>
            </a:r>
          </a:p>
          <a:p>
            <a:pPr lvl="1">
              <a:buFont typeface="Wingdings" charset="2"/>
              <a:buChar char="§"/>
            </a:pPr>
            <a:r>
              <a:rPr lang="en-US" dirty="0"/>
              <a:t>Local realignment</a:t>
            </a:r>
          </a:p>
          <a:p>
            <a:pPr lvl="1">
              <a:buFont typeface="Wingdings" charset="2"/>
              <a:buChar char="§"/>
            </a:pPr>
            <a:r>
              <a:rPr lang="en-US" dirty="0"/>
              <a:t>PCR duplicates &amp; removal</a:t>
            </a:r>
          </a:p>
          <a:p>
            <a:pPr lvl="1">
              <a:buFont typeface="Wingdings" charset="2"/>
              <a:buChar char="§"/>
            </a:pPr>
            <a:r>
              <a:rPr lang="en-US" dirty="0"/>
              <a:t>Base Quality Score Recalibration</a:t>
            </a:r>
          </a:p>
          <a:p>
            <a:pPr lvl="1">
              <a:buFont typeface="Wingdings" charset="2"/>
              <a:buChar char="§"/>
            </a:pPr>
            <a:r>
              <a:rPr lang="en-US" dirty="0"/>
              <a:t>Variant calling</a:t>
            </a:r>
          </a:p>
          <a:p>
            <a:pPr>
              <a:buFont typeface="Wingdings" charset="2"/>
              <a:buChar char="§"/>
            </a:pPr>
            <a:r>
              <a:rPr lang="en-US" dirty="0"/>
              <a:t>VCF files</a:t>
            </a:r>
          </a:p>
          <a:p>
            <a:pPr>
              <a:buFont typeface="Wingdings" charset="2"/>
              <a:buChar char="§"/>
            </a:pPr>
            <a:r>
              <a:rPr lang="en-US" dirty="0"/>
              <a:t>Joint genotyping &amp; </a:t>
            </a:r>
            <a:r>
              <a:rPr lang="en-US" dirty="0" err="1"/>
              <a:t>gVCF</a:t>
            </a:r>
            <a:r>
              <a:rPr lang="en-US" dirty="0"/>
              <a:t> files</a:t>
            </a:r>
          </a:p>
          <a:p>
            <a:pPr>
              <a:buFont typeface="Wingdings" charset="2"/>
              <a:buChar char="§"/>
            </a:pPr>
            <a:r>
              <a:rPr lang="en-US" dirty="0"/>
              <a:t>Annotation &amp; Filtering</a:t>
            </a:r>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10294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1318415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a:t>Paired-end data &amp;</a:t>
            </a:r>
            <a:br>
              <a:rPr lang="en-US" dirty="0"/>
            </a:br>
            <a:r>
              <a:rPr lang="en-US" dirty="0"/>
              <a:t>Alignment</a:t>
            </a:r>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a:t>The known distance between paired reads allows improved mapping over repeat regions</a:t>
            </a:r>
          </a:p>
        </p:txBody>
      </p:sp>
    </p:spTree>
    <p:extLst>
      <p:ext uri="{BB962C8B-B14F-4D97-AF65-F5344CB8AC3E}">
        <p14:creationId xmlns:p14="http://schemas.microsoft.com/office/powerpoint/2010/main" val="1399227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52413" y="1568817"/>
            <a:ext cx="16852014" cy="506229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@HD VN:1.0 </a:t>
            </a:r>
            <a:r>
              <a:rPr lang="en-US" sz="920" dirty="0" err="1">
                <a:latin typeface="Courier"/>
                <a:ea typeface="Courier"/>
                <a:cs typeface="Courier"/>
                <a:sym typeface="Courier"/>
              </a:rPr>
              <a:t>SO:coordinate</a:t>
            </a:r>
            <a:r>
              <a:rPr lang="en-US" sz="920" dirty="0">
                <a:latin typeface="Courier"/>
                <a:ea typeface="Courier"/>
                <a:cs typeface="Courier"/>
                <a:sym typeface="Courier"/>
              </a:rPr>
              <a:t> </a:t>
            </a:r>
          </a:p>
          <a:p>
            <a:pPr marL="0" indent="0" defTabSz="420623">
              <a:spcBef>
                <a:spcPts val="200"/>
              </a:spcBef>
              <a:buFont typeface="Arial"/>
              <a:buNone/>
              <a:defRPr sz="1800"/>
            </a:pPr>
            <a:r>
              <a:rPr lang="en-US" sz="920" dirty="0">
                <a:latin typeface="Courier"/>
                <a:ea typeface="Courier"/>
                <a:cs typeface="Courier"/>
                <a:sym typeface="Courier"/>
              </a:rPr>
              <a:t>@SQ SN:1 LN:249250621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a:latin typeface="Courier"/>
                <a:ea typeface="Courier"/>
                <a:cs typeface="Courier"/>
                <a:sym typeface="Courier"/>
              </a:rPr>
              <a:t>@SQ SN:2 LN:243199373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a:latin typeface="Courier"/>
                <a:ea typeface="Courier"/>
                <a:cs typeface="Courier"/>
                <a:sym typeface="Courier"/>
              </a:rPr>
              <a:t>@SQ SN:3 LN:198022430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VN:0.5.4 </a:t>
            </a:r>
          </a:p>
          <a:p>
            <a:pPr marL="0" indent="0" defTabSz="420623">
              <a:buFont typeface="Arial"/>
              <a:buNone/>
              <a:defRPr sz="1800"/>
            </a:pPr>
            <a:endParaRPr lang="en-US" sz="920" dirty="0">
              <a:latin typeface="Courier"/>
              <a:ea typeface="Courier"/>
              <a:cs typeface="Courier"/>
              <a:sym typeface="Courier"/>
            </a:endParaRP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a:latin typeface="Courier"/>
                <a:ea typeface="Courier"/>
                <a:cs typeface="Courier"/>
                <a:sym typeface="Courier"/>
              </a:rPr>
              <a:t>8_32_1091_284 161 scaffold00005 156946 255 54M = 157071 0 CGCAAACATGCTGGTAGCTGTGACACCACATCAACAGCTTGACTATGTTTGTAA BBBBB@AABACBCA8BBBBBABBBB@BBBBBBA@BBBBBBBBBA@:B@AA@=@@ NM:i:0</a:t>
            </a: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lang="sv-SE" dirty="0"/>
              <a:t>Read </a:t>
            </a:r>
            <a:r>
              <a:rPr dirty="0"/>
              <a:t>name					</a:t>
            </a:r>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a:t>Quality</a:t>
            </a:r>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information of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runs</a:t>
            </a:r>
            <a:r>
              <a:rPr lang="en-US" dirty="0"/>
              <a:t> to </a:t>
            </a:r>
            <a:r>
              <a:rPr lang="en-US" dirty="0" err="1"/>
              <a:t>fastq</a:t>
            </a:r>
            <a:r>
              <a:rPr lang="en-US" dirty="0"/>
              <a:t> file. </a:t>
            </a:r>
          </a:p>
          <a:p>
            <a:endParaRPr lang="en-US" dirty="0"/>
          </a:p>
          <a:p>
            <a:r>
              <a:rPr lang="en-US" dirty="0"/>
              <a:t>Good for error tracking!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1782973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4085898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932009951"/>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748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picard</a:t>
            </a:r>
            <a:endParaRPr lang="en-US" dirty="0">
              <a:latin typeface="Monaco" charset="0"/>
              <a:ea typeface="Monaco" charset="0"/>
              <a:cs typeface="Monaco" charset="0"/>
            </a:endParaRPr>
          </a:p>
          <a:p>
            <a:pPr marL="0" indent="0">
              <a:buNone/>
            </a:pPr>
            <a:endParaRPr lang="en-US" dirty="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a:ea typeface="Monaco" charset="0"/>
                <a:cs typeface="Monaco" charset="0"/>
              </a:rPr>
              <a:t>Occur during library preparation</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Optical duplicates</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a:t>PCR duplicates &amp; removal</a:t>
            </a:r>
          </a:p>
        </p:txBody>
      </p:sp>
    </p:spTree>
    <p:extLst>
      <p:ext uri="{BB962C8B-B14F-4D97-AF65-F5344CB8AC3E}">
        <p14:creationId xmlns:p14="http://schemas.microsoft.com/office/powerpoint/2010/main" val="884859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195575439"/>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071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a:t>Base Quality </a:t>
            </a:r>
            <a:r>
              <a:rPr lang="en-US"/>
              <a:t>Score Recalibration</a:t>
            </a:r>
            <a:endParaRPr lang="en-US" dirty="0"/>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Monaco" charset="0"/>
                <a:ea typeface="Monaco" charset="0"/>
                <a:cs typeface="Monaco" charset="0"/>
              </a:rPr>
              <a:t>module load GATK</a:t>
            </a:r>
          </a:p>
          <a:p>
            <a:endParaRPr lang="en-US" dirty="0"/>
          </a:p>
          <a:p>
            <a:r>
              <a:rPr lang="en-US" b="1" dirty="0"/>
              <a:t>Identifies and corrects systematic (non-random) technical errors made by the sequencer when estimating the quality score of each base call</a:t>
            </a:r>
          </a:p>
          <a:p>
            <a:endParaRPr lang="en-US" b="1" dirty="0"/>
          </a:p>
          <a:p>
            <a:r>
              <a:rPr lang="en-US" dirty="0"/>
              <a:t>Correcting for over-/Underestimation of quality scores</a:t>
            </a:r>
          </a:p>
          <a:p>
            <a:pPr lvl="1"/>
            <a:r>
              <a:rPr lang="en-US" dirty="0"/>
              <a:t>Helps fight false positive variant calls</a:t>
            </a:r>
          </a:p>
          <a:p>
            <a:pPr lvl="1"/>
            <a:r>
              <a:rPr lang="en-US" dirty="0"/>
              <a:t>Rescues false negatives variant calls</a:t>
            </a:r>
          </a:p>
          <a:p>
            <a:pPr lvl="1"/>
            <a:endParaRPr lang="en-US" b="1" dirty="0"/>
          </a:p>
          <a:p>
            <a:r>
              <a:rPr lang="en-US" dirty="0"/>
              <a:t>Some errors can be due to the physics or chemistry of the sequencing reaction, some to manufacturing flaws in the equipment</a:t>
            </a:r>
          </a:p>
          <a:p>
            <a:endParaRPr lang="en-US" dirty="0"/>
          </a:p>
          <a:p>
            <a:r>
              <a:rPr lang="en-US" dirty="0"/>
              <a:t>Errors are identified over several covariates, mainly related to sequence context, position in read or machine cycle</a:t>
            </a:r>
          </a:p>
          <a:p>
            <a:pPr lvl="1"/>
            <a:endParaRPr lang="en-US" dirty="0"/>
          </a:p>
          <a:p>
            <a:pPr lvl="1"/>
            <a:endParaRPr lang="en-US" dirty="0"/>
          </a:p>
        </p:txBody>
      </p:sp>
    </p:spTree>
    <p:extLst>
      <p:ext uri="{BB962C8B-B14F-4D97-AF65-F5344CB8AC3E}">
        <p14:creationId xmlns:p14="http://schemas.microsoft.com/office/powerpoint/2010/main" val="505646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3177705817"/>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4031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p:spTree>
    <p:extLst>
      <p:ext uri="{BB962C8B-B14F-4D97-AF65-F5344CB8AC3E}">
        <p14:creationId xmlns:p14="http://schemas.microsoft.com/office/powerpoint/2010/main" val="74431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p:spTree>
    <p:extLst>
      <p:ext uri="{BB962C8B-B14F-4D97-AF65-F5344CB8AC3E}">
        <p14:creationId xmlns:p14="http://schemas.microsoft.com/office/powerpoint/2010/main" val="810925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panose="02040503050406030204" pitchFamily="18" charset="0"/>
                            </a:rPr>
                          </m:ctrlPr>
                        </m:fPr>
                        <m:num>
                          <m:r>
                            <a:rPr lang="en-US" i="1" dirty="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sv-SE" b="0" i="1" dirty="0" smtClean="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64926"/>
              </a:xfrm>
              <a:prstGeom prst="rect">
                <a:avLst/>
              </a:prstGeom>
              <a:blipFill>
                <a:blip r:embed="rId3"/>
                <a:stretch>
                  <a:fillRect b="-9434"/>
                </a:stretch>
              </a:blipFill>
            </p:spPr>
            <p:txBody>
              <a:bodyPr/>
              <a:lstStyle/>
              <a:p>
                <a:r>
                  <a:rPr lang="en-GB">
                    <a:noFill/>
                  </a:rPr>
                  <a:t> </a:t>
                </a:r>
              </a:p>
            </p:txBody>
          </p:sp>
        </mc:Fallback>
      </mc:AlternateContent>
    </p:spTree>
    <p:extLst>
      <p:ext uri="{BB962C8B-B14F-4D97-AF65-F5344CB8AC3E}">
        <p14:creationId xmlns:p14="http://schemas.microsoft.com/office/powerpoint/2010/main" val="174189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30150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275177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a:latin typeface="Courier New"/>
                <a:ea typeface="Courier New"/>
                <a:cs typeface="Courier New"/>
                <a:sym typeface="Courier New"/>
              </a:rPr>
              <a:t>NS=3;DP=14;AF=0.5;DB;H2</a:t>
            </a:r>
            <a:r>
              <a:rPr lang="en-US" sz="1000" dirty="0">
                <a:latin typeface="Courier New"/>
                <a:ea typeface="Courier New"/>
                <a:cs typeface="Courier New"/>
                <a:sym typeface="Courier New"/>
              </a:rPr>
              <a:t>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a:latin typeface="Courier New"/>
                <a:ea typeface="Courier New"/>
                <a:cs typeface="Courier New"/>
                <a:sym typeface="Courier New"/>
              </a:rPr>
              <a:t>NS=3;DP=11;AF=0.017</a:t>
            </a:r>
            <a:r>
              <a:rPr lang="en-US" sz="1000" dirty="0">
                <a:latin typeface="Courier New"/>
                <a:ea typeface="Courier New"/>
                <a:cs typeface="Courier New"/>
                <a:sym typeface="Courier New"/>
              </a:rPr>
              <a:t>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492308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36857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a:p>
            <a:pPr lvl="1"/>
            <a:endParaRPr lang="en-US" dirty="0">
              <a:cs typeface="Courier"/>
            </a:endParaRPr>
          </a:p>
          <a:p>
            <a:pPr lvl="1"/>
            <a:endParaRPr lang="en-US" dirty="0">
              <a:cs typeface="Courier"/>
            </a:endParaRPr>
          </a:p>
          <a:p>
            <a:pPr lvl="1"/>
            <a:endParaRPr lang="en-US" dirty="0">
              <a:cs typeface="Courier"/>
            </a:endParaRPr>
          </a:p>
          <a:p>
            <a:r>
              <a:rPr lang="en-US" dirty="0">
                <a:cs typeface="Courier"/>
              </a:rPr>
              <a:t>What changes between versions?</a:t>
            </a:r>
          </a:p>
          <a:p>
            <a:pPr lvl="1"/>
            <a:r>
              <a:rPr lang="en-US" dirty="0">
                <a:cs typeface="Courier"/>
              </a:rPr>
              <a:t>First version: 150,000 gaps</a:t>
            </a:r>
          </a:p>
          <a:p>
            <a:pPr lvl="1"/>
            <a:r>
              <a:rPr lang="en-US" dirty="0">
                <a:cs typeface="Courier"/>
              </a:rPr>
              <a:t>HG19: 250 gaps</a:t>
            </a: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2059330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45554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p>
          <a:p>
            <a:pPr marL="0" lvl="0" indent="0">
              <a:spcBef>
                <a:spcPts val="200"/>
              </a:spcBef>
              <a:buSzTx/>
              <a:buNone/>
              <a:defRPr sz="1800"/>
            </a:pP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p>
          <a:p>
            <a:pPr marL="0" lvl="0" indent="0">
              <a:spcBef>
                <a:spcPts val="200"/>
              </a:spcBef>
              <a:buSzTx/>
              <a:buNone/>
              <a:defRPr sz="1800"/>
            </a:pP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POS     ID         REF ALT  QUAL FILTER INFO               </a:t>
            </a:r>
          </a:p>
          <a:p>
            <a:pPr marL="0" lvl="0" indent="0">
              <a:spcBef>
                <a:spcPts val="200"/>
              </a:spcBef>
              <a:buSzTx/>
              <a:buNone/>
              <a:defRPr sz="1800"/>
            </a:pPr>
            <a:r>
              <a:rPr lang="en-US" sz="1400" b="1" dirty="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a:latin typeface="Courier New"/>
                <a:ea typeface="Courier New"/>
                <a:cs typeface="Courier New"/>
                <a:sym typeface="Courier New"/>
              </a:rPr>
              <a:t>20	   1110696  rs6040355  A  G,T   67   PASS   NS=2;DP=10;AF=0.333,0.667;AA=T;DB </a:t>
            </a:r>
            <a:r>
              <a:rPr lang="en-US" sz="1200" b="1" dirty="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90570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34477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p>
          <a:p>
            <a:pPr marL="0" lvl="0" indent="0">
              <a:spcBef>
                <a:spcPts val="200"/>
              </a:spcBef>
              <a:buSzTx/>
              <a:buNone/>
              <a:defRPr sz="1800"/>
            </a:pP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p>
          <a:p>
            <a:pPr marL="0" lvl="0" indent="0">
              <a:spcBef>
                <a:spcPts val="200"/>
              </a:spcBef>
              <a:buSzTx/>
              <a:buNone/>
              <a:defRPr sz="1800"/>
            </a:pP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#FORMAT 		  	NA00001 			NA00002 			NA00003 </a:t>
            </a:r>
          </a:p>
          <a:p>
            <a:pPr marL="0" lvl="0" indent="0">
              <a:spcBef>
                <a:spcPts val="200"/>
              </a:spcBef>
              <a:buSzTx/>
              <a:buNone/>
              <a:defRPr sz="1800"/>
            </a:pPr>
            <a:r>
              <a:rPr lang="en-US" sz="1400" b="1" dirty="0">
                <a:latin typeface="Courier New"/>
                <a:ea typeface="Courier New"/>
                <a:cs typeface="Courier New"/>
                <a:sym typeface="Courier New"/>
              </a:rPr>
              <a:t>GT:GQ:DP:HQ 		0|0:48:1:51,51 	1|0:48:8:51,51 	1/1:43:5:.,. </a:t>
            </a:r>
          </a:p>
          <a:p>
            <a:pPr marL="0" lvl="0" indent="0">
              <a:spcBef>
                <a:spcPts val="200"/>
              </a:spcBef>
              <a:buSzTx/>
              <a:buNone/>
              <a:defRPr sz="1800"/>
            </a:pPr>
            <a:r>
              <a:rPr lang="en-US" sz="1400" b="1" dirty="0">
                <a:latin typeface="Courier New"/>
                <a:ea typeface="Courier New"/>
                <a:cs typeface="Courier New"/>
                <a:sym typeface="Courier New"/>
              </a:rPr>
              <a:t>GT:GQ:DP:HQ 		0|0:49:3:58,50 	0|1:3:5:65,3 	0/0:41:3 </a:t>
            </a:r>
          </a:p>
          <a:p>
            <a:pPr marL="0" lvl="0" indent="0">
              <a:spcBef>
                <a:spcPts val="200"/>
              </a:spcBef>
              <a:buSzTx/>
              <a:buNone/>
              <a:defRPr sz="1800"/>
            </a:pPr>
            <a:r>
              <a:rPr lang="en-US" sz="1400" b="1"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386154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E43E2FC-929F-3643-9F74-A87B31BEA396}"/>
              </a:ext>
            </a:extLst>
          </p:cNvPr>
          <p:cNvSpPr>
            <a:spLocks noGrp="1"/>
          </p:cNvSpPr>
          <p:nvPr>
            <p:ph type="title"/>
          </p:nvPr>
        </p:nvSpPr>
        <p:spPr>
          <a:xfrm>
            <a:off x="252000" y="630000"/>
            <a:ext cx="6727298" cy="745200"/>
          </a:xfrm>
        </p:spPr>
        <p:txBody>
          <a:bodyPr/>
          <a:lstStyle/>
          <a:p>
            <a:r>
              <a:rPr lang="en-US" dirty="0"/>
              <a:t>GATK Joint genotyping</a:t>
            </a:r>
            <a:endParaRPr lang="en-GB" dirty="0"/>
          </a:p>
        </p:txBody>
      </p:sp>
      <p:pic>
        <p:nvPicPr>
          <p:cNvPr id="4" name="Bildobjekt 3">
            <a:extLst>
              <a:ext uri="{FF2B5EF4-FFF2-40B4-BE49-F238E27FC236}">
                <a16:creationId xmlns:a16="http://schemas.microsoft.com/office/drawing/2014/main" id="{DA73C0F5-9623-DA48-9C1D-78568FC8112A}"/>
              </a:ext>
            </a:extLst>
          </p:cNvPr>
          <p:cNvPicPr>
            <a:picLocks noChangeAspect="1"/>
          </p:cNvPicPr>
          <p:nvPr/>
        </p:nvPicPr>
        <p:blipFill rotWithShape="1">
          <a:blip r:embed="rId2"/>
          <a:srcRect l="37960" r="32653"/>
          <a:stretch/>
        </p:blipFill>
        <p:spPr>
          <a:xfrm>
            <a:off x="2869163" y="1803894"/>
            <a:ext cx="3405673" cy="4772295"/>
          </a:xfrm>
          <a:prstGeom prst="rect">
            <a:avLst/>
          </a:prstGeom>
        </p:spPr>
      </p:pic>
    </p:spTree>
    <p:extLst>
      <p:ext uri="{BB962C8B-B14F-4D97-AF65-F5344CB8AC3E}">
        <p14:creationId xmlns:p14="http://schemas.microsoft.com/office/powerpoint/2010/main" val="771510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sp>
        <p:nvSpPr>
          <p:cNvPr id="4" name="Shape 551"/>
          <p:cNvSpPr>
            <a:spLocks noGrp="1"/>
          </p:cNvSpPr>
          <p:nvPr>
            <p:ph idx="1"/>
          </p:nvPr>
        </p:nvSpPr>
        <p:spPr>
          <a:xfrm>
            <a:off x="252000" y="2256068"/>
            <a:ext cx="9140194" cy="4719497"/>
          </a:xfrm>
          <a:prstGeom prst="rect">
            <a:avLst/>
          </a:prstGeom>
        </p:spPr>
        <p:txBody>
          <a:bodyPr>
            <a:normAutofit/>
          </a:bodyPr>
          <a:lstStyle/>
          <a:p>
            <a:pPr marL="0" lvl="0" indent="0">
              <a:spcBef>
                <a:spcPts val="200"/>
              </a:spcBef>
              <a:buSzTx/>
              <a:buNone/>
              <a:defRPr sz="1800"/>
            </a:pPr>
            <a:r>
              <a:rPr lang="en-US" b="1" dirty="0" err="1">
                <a:cs typeface="Courier New"/>
              </a:rPr>
              <a:t>gVCF</a:t>
            </a:r>
            <a:r>
              <a:rPr lang="en-US" b="1" dirty="0">
                <a:cs typeface="Courier New"/>
              </a:rPr>
              <a:t>			       </a:t>
            </a: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=5(inclusive),</a:t>
            </a:r>
            <a:r>
              <a:rPr lang="en-US" sz="1600" dirty="0" err="1">
                <a:latin typeface="Courier New"/>
                <a:cs typeface="Courier New"/>
              </a:rPr>
              <a:t>maxGQ</a:t>
            </a:r>
            <a:r>
              <a:rPr lang="en-US" sz="1600" dirty="0">
                <a:latin typeface="Courier New"/>
                <a:cs typeface="Courier New"/>
              </a:rPr>
              <a:t>=20(exclusive)</a:t>
            </a:r>
            <a:endParaRPr sz="1600" dirty="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2" r="51418"/>
          <a:stretch/>
        </p:blipFill>
        <p:spPr>
          <a:xfrm>
            <a:off x="252000" y="1861371"/>
            <a:ext cx="1980000" cy="3402960"/>
          </a:xfrm>
          <a:prstGeom prst="rect">
            <a:avLst/>
          </a:prstGeom>
        </p:spPr>
      </p:pic>
    </p:spTree>
    <p:extLst>
      <p:ext uri="{BB962C8B-B14F-4D97-AF65-F5344CB8AC3E}">
        <p14:creationId xmlns:p14="http://schemas.microsoft.com/office/powerpoint/2010/main" val="2114918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770511439"/>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5422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lstStyle/>
          <a:p>
            <a:r>
              <a:rPr lang="en-GB" dirty="0"/>
              <a:t>Remove low quality variants</a:t>
            </a:r>
          </a:p>
          <a:p>
            <a:r>
              <a:rPr lang="en-GB" dirty="0"/>
              <a:t>For large data sets: GATK has a machine learning algorithm that can be trained to recognise ”likely false” variants</a:t>
            </a:r>
          </a:p>
          <a:p>
            <a:r>
              <a:rPr lang="en-GB" dirty="0"/>
              <a:t>For smaller data sets: Hard filters on information in the VCF file</a:t>
            </a:r>
          </a:p>
          <a:p>
            <a:pPr marL="457200" lvl="1" indent="0">
              <a:buNone/>
            </a:pPr>
            <a:endParaRPr lang="en-GB" dirty="0"/>
          </a:p>
          <a:p>
            <a:pPr lvl="1"/>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1067305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a:t>
            </a:r>
          </a:p>
        </p:txBody>
      </p:sp>
      <p:sp>
        <p:nvSpPr>
          <p:cNvPr id="6" name="Content Placeholder 1"/>
          <p:cNvSpPr>
            <a:spLocks noGrp="1"/>
          </p:cNvSpPr>
          <p:nvPr>
            <p:ph idx="1"/>
          </p:nvPr>
        </p:nvSpPr>
        <p:spPr>
          <a:xfrm>
            <a:off x="252000" y="1576800"/>
            <a:ext cx="8640000" cy="4629229"/>
          </a:xfrm>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a:p>
          <a:p>
            <a:pPr marL="0" lvl="0" indent="0">
              <a:spcBef>
                <a:spcPts val="200"/>
              </a:spcBef>
              <a:buSzTx/>
              <a:buNone/>
              <a:defRPr sz="1800"/>
            </a:pPr>
            <a:r>
              <a:rPr lang="en-US" sz="1400" dirty="0">
                <a:latin typeface="Courier New"/>
                <a:ea typeface="Courier New"/>
                <a:cs typeface="Courier New"/>
                <a:sym typeface="Courier New"/>
              </a:rPr>
              <a:t>#CHROM POS ID REF ALT QUAL FILTER INFO FORMAT</a:t>
            </a: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GT:GQ:DP:HQ</a:t>
            </a:r>
            <a:endParaRPr lang="en-US" dirty="0"/>
          </a:p>
          <a:p>
            <a:pPr marL="0" indent="0">
              <a:buNone/>
            </a:pPr>
            <a:endParaRPr lang="en-US" dirty="0"/>
          </a:p>
          <a:p>
            <a:pPr marL="0" indent="0">
              <a:buNone/>
            </a:pPr>
            <a:r>
              <a:rPr lang="en-US" dirty="0" err="1"/>
              <a:t>VariantFiltration</a:t>
            </a:r>
            <a:endParaRPr lang="en-US" dirty="0"/>
          </a:p>
          <a:p>
            <a:pPr marL="0" indent="0">
              <a:buNone/>
            </a:pPr>
            <a:r>
              <a:rPr lang="en-US" dirty="0"/>
              <a:t>	--</a:t>
            </a:r>
            <a:r>
              <a:rPr lang="en-US" dirty="0" err="1"/>
              <a:t>filterExpression</a:t>
            </a:r>
            <a:r>
              <a:rPr lang="en-US" dirty="0"/>
              <a:t> ”QUAL &gt; 30”</a:t>
            </a:r>
          </a:p>
          <a:p>
            <a:pPr marL="0" indent="0">
              <a:buNone/>
            </a:pPr>
            <a:r>
              <a:rPr lang="en-US" dirty="0"/>
              <a:t>	--</a:t>
            </a:r>
            <a:r>
              <a:rPr lang="en-US" dirty="0" err="1"/>
              <a:t>filterName</a:t>
            </a:r>
            <a:r>
              <a:rPr lang="en-US" dirty="0"/>
              <a:t> </a:t>
            </a:r>
            <a:r>
              <a:rPr lang="en-US" dirty="0" err="1"/>
              <a:t>QUAL_filter</a:t>
            </a:r>
            <a:endParaRPr lang="en-US" dirty="0"/>
          </a:p>
          <a:p>
            <a:pPr marL="0" indent="0">
              <a:buNone/>
            </a:pPr>
            <a:r>
              <a:rPr lang="en-US" dirty="0"/>
              <a:t>	--</a:t>
            </a:r>
            <a:r>
              <a:rPr lang="en-US" dirty="0" err="1"/>
              <a:t>filterExpression</a:t>
            </a:r>
            <a:r>
              <a:rPr lang="en-US" dirty="0"/>
              <a:t>  "QUAL / DP &lt; 10.0"</a:t>
            </a:r>
          </a:p>
          <a:p>
            <a:pPr marL="0" indent="0">
              <a:buNone/>
            </a:pPr>
            <a:r>
              <a:rPr lang="en-US" dirty="0"/>
              <a:t>	--</a:t>
            </a:r>
            <a:r>
              <a:rPr lang="en-US" dirty="0" err="1"/>
              <a:t>filterName</a:t>
            </a:r>
            <a:r>
              <a:rPr lang="en-US" dirty="0"/>
              <a:t> </a:t>
            </a:r>
            <a:r>
              <a:rPr lang="en-US" dirty="0" err="1"/>
              <a:t>QUALDP_filter</a:t>
            </a: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89010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1348069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920474426"/>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373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Tree>
    <p:extLst>
      <p:ext uri="{BB962C8B-B14F-4D97-AF65-F5344CB8AC3E}">
        <p14:creationId xmlns:p14="http://schemas.microsoft.com/office/powerpoint/2010/main" val="2046718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6708637" cy="745200"/>
          </a:xfrm>
        </p:spPr>
        <p:txBody>
          <a:bodyPr/>
          <a:lstStyle/>
          <a:p>
            <a:r>
              <a:rPr lang="en-US" sz="3600" dirty="0"/>
              <a:t>Workflow </a:t>
            </a:r>
            <a:br>
              <a:rPr lang="en-US" sz="3600" dirty="0"/>
            </a:br>
            <a:r>
              <a:rPr lang="en-US" sz="3600" dirty="0"/>
              <a:t>file naming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a:defRPr sz="1800"/>
            </a:pPr>
            <a:endParaRPr lang="en-US" sz="2400" dirty="0"/>
          </a:p>
          <a:p>
            <a:pPr>
              <a:defRPr sz="1800"/>
            </a:pPr>
            <a:r>
              <a:rPr lang="en-US" sz="2400" dirty="0"/>
              <a:t>create a new output file in each process</a:t>
            </a:r>
          </a:p>
          <a:p>
            <a:pPr>
              <a:defRPr sz="1800"/>
            </a:pPr>
            <a:endParaRPr lang="en-US" sz="2400" dirty="0"/>
          </a:p>
          <a:p>
            <a:pPr>
              <a:defRPr sz="1800"/>
            </a:pPr>
            <a:r>
              <a:rPr lang="en-US" sz="2400" dirty="0"/>
              <a:t>I</a:t>
            </a:r>
            <a:r>
              <a:rPr lang="sv-SE" sz="2400" dirty="0" err="1"/>
              <a:t>nclude</a:t>
            </a:r>
            <a:r>
              <a:rPr lang="sv-SE" sz="2400" dirty="0"/>
              <a:t> </a:t>
            </a:r>
            <a:r>
              <a:rPr lang="sv-SE" sz="2400" dirty="0" err="1"/>
              <a:t>description</a:t>
            </a:r>
            <a:r>
              <a:rPr lang="sv-SE" sz="2400" dirty="0"/>
              <a:t> </a:t>
            </a:r>
            <a:r>
              <a:rPr lang="sv-SE" sz="2400" dirty="0" err="1"/>
              <a:t>of</a:t>
            </a:r>
            <a:r>
              <a:rPr lang="sv-SE" sz="2400" dirty="0"/>
              <a:t>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1222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Example</a:t>
            </a:r>
            <a:endParaRPr sz="4000" dirty="0"/>
          </a:p>
        </p:txBody>
      </p:sp>
      <p:graphicFrame>
        <p:nvGraphicFramePr>
          <p:cNvPr id="5" name="Content Placeholder 3"/>
          <p:cNvGraphicFramePr>
            <a:graphicFrameLocks/>
          </p:cNvGraphicFramePr>
          <p:nvPr>
            <p:extLst>
              <p:ext uri="{D42A27DB-BD31-4B8C-83A1-F6EECF244321}">
                <p14:modId xmlns:p14="http://schemas.microsoft.com/office/powerpoint/2010/main" val="2461269590"/>
              </p:ext>
            </p:extLst>
          </p:nvPr>
        </p:nvGraphicFramePr>
        <p:xfrm>
          <a:off x="4637314" y="1543653"/>
          <a:ext cx="4454852"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1557050078"/>
              </p:ext>
            </p:extLst>
          </p:nvPr>
        </p:nvGraphicFramePr>
        <p:xfrm>
          <a:off x="0" y="1543653"/>
          <a:ext cx="4572000" cy="50425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2263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55</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28158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Todays exercise</a:t>
            </a:r>
            <a:br>
              <a:rPr lang="en-US" dirty="0"/>
            </a:br>
            <a:endParaRPr lang="en-US" dirty="0"/>
          </a:p>
        </p:txBody>
      </p:sp>
    </p:spTree>
    <p:extLst>
      <p:ext uri="{BB962C8B-B14F-4D97-AF65-F5344CB8AC3E}">
        <p14:creationId xmlns:p14="http://schemas.microsoft.com/office/powerpoint/2010/main" val="80101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51414CB2-4808-7144-BC7B-57C8070F2339}"/>
              </a:ext>
            </a:extLst>
          </p:cNvPr>
          <p:cNvSpPr>
            <a:spLocks noGrp="1"/>
          </p:cNvSpPr>
          <p:nvPr>
            <p:ph type="title"/>
          </p:nvPr>
        </p:nvSpPr>
        <p:spPr>
          <a:xfrm>
            <a:off x="307886" y="207284"/>
            <a:ext cx="6718066" cy="635149"/>
          </a:xfrm>
        </p:spPr>
        <p:txBody>
          <a:bodyPr/>
          <a:lstStyle/>
          <a:p>
            <a:r>
              <a:rPr lang="en-GB" sz="4000" dirty="0"/>
              <a:t>Genetic factors behind Lactose (in)tolerance</a:t>
            </a:r>
          </a:p>
        </p:txBody>
      </p:sp>
      <p:pic>
        <p:nvPicPr>
          <p:cNvPr id="7" name="Bildobjekt 6">
            <a:extLst>
              <a:ext uri="{FF2B5EF4-FFF2-40B4-BE49-F238E27FC236}">
                <a16:creationId xmlns:a16="http://schemas.microsoft.com/office/drawing/2014/main" id="{E7199401-5EC2-8D49-BEA9-6D075495A796}"/>
              </a:ext>
            </a:extLst>
          </p:cNvPr>
          <p:cNvPicPr>
            <a:picLocks noChangeAspect="1"/>
          </p:cNvPicPr>
          <p:nvPr/>
        </p:nvPicPr>
        <p:blipFill>
          <a:blip r:embed="rId2"/>
          <a:stretch>
            <a:fillRect/>
          </a:stretch>
        </p:blipFill>
        <p:spPr>
          <a:xfrm>
            <a:off x="1377950" y="1986384"/>
            <a:ext cx="6388100" cy="3911600"/>
          </a:xfrm>
          <a:prstGeom prst="rect">
            <a:avLst/>
          </a:prstGeom>
          <a:ln>
            <a:solidFill>
              <a:schemeClr val="bg1"/>
            </a:solidFill>
          </a:ln>
        </p:spPr>
      </p:pic>
    </p:spTree>
    <p:extLst>
      <p:ext uri="{BB962C8B-B14F-4D97-AF65-F5344CB8AC3E}">
        <p14:creationId xmlns:p14="http://schemas.microsoft.com/office/powerpoint/2010/main" val="388514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58</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85119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59</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40808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sp>
        <p:nvSpPr>
          <p:cNvPr id="4" name="Platshållare för bildnummer 3">
            <a:extLst>
              <a:ext uri="{FF2B5EF4-FFF2-40B4-BE49-F238E27FC236}">
                <a16:creationId xmlns:a16="http://schemas.microsoft.com/office/drawing/2014/main" id="{1C27C48E-FC3F-9044-B099-8415905E73C6}"/>
              </a:ext>
            </a:extLst>
          </p:cNvPr>
          <p:cNvSpPr>
            <a:spLocks noGrp="1"/>
          </p:cNvSpPr>
          <p:nvPr>
            <p:ph type="sldNum" sz="quarter" idx="12"/>
          </p:nvPr>
        </p:nvSpPr>
        <p:spPr/>
        <p:txBody>
          <a:bodyPr/>
          <a:lstStyle/>
          <a:p>
            <a:fld id="{97DED537-10C4-8C40-8E87-51060FF45365}" type="slidenum">
              <a:rPr lang="sv-SE" smtClean="0"/>
              <a:pPr/>
              <a:t>60</a:t>
            </a:fld>
            <a:endParaRPr lang="sv-SE"/>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2"/>
          <a:stretch>
            <a:fillRect/>
          </a:stretch>
        </p:blipFill>
        <p:spPr>
          <a:xfrm>
            <a:off x="391886" y="2063650"/>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639586" y="2332654"/>
            <a:ext cx="5212159" cy="3693319"/>
          </a:xfrm>
          <a:prstGeom prst="rect">
            <a:avLst/>
          </a:prstGeom>
          <a:noFill/>
        </p:spPr>
        <p:txBody>
          <a:bodyPr wrap="square" rtlCol="0">
            <a:spAutoFit/>
          </a:bodyPr>
          <a:lstStyle/>
          <a:p>
            <a:r>
              <a:rPr lang="en-GB" dirty="0"/>
              <a:t>Project: Whole genome sequence data from more than 1000 genomes.</a:t>
            </a:r>
          </a:p>
          <a:p>
            <a:endParaRPr lang="en-GB" dirty="0"/>
          </a:p>
          <a:p>
            <a:r>
              <a:rPr lang="en-GB" dirty="0"/>
              <a:t>Today: </a:t>
            </a:r>
          </a:p>
          <a:p>
            <a:pPr marL="285750" indent="-285750">
              <a:buFont typeface="Arial" panose="020B0604020202020204" pitchFamily="34" charset="0"/>
              <a:buChar char="•"/>
            </a:pPr>
            <a:r>
              <a:rPr lang="en-GB" dirty="0"/>
              <a:t>Variant calling workflow in 3 samples</a:t>
            </a:r>
          </a:p>
          <a:p>
            <a:pPr marL="285750" indent="-285750">
              <a:buFont typeface="Arial" panose="020B0604020202020204" pitchFamily="34" charset="0"/>
              <a:buChar char="•"/>
            </a:pPr>
            <a:r>
              <a:rPr lang="en-GB" dirty="0"/>
              <a:t>Low coverage WGS data </a:t>
            </a:r>
          </a:p>
          <a:p>
            <a:pPr marL="285750" indent="-285750">
              <a:buFont typeface="Arial" panose="020B0604020202020204" pitchFamily="34" charset="0"/>
              <a:buChar char="•"/>
            </a:pPr>
            <a:r>
              <a:rPr lang="en-GB" dirty="0" err="1"/>
              <a:t>Fastq</a:t>
            </a:r>
            <a:r>
              <a:rPr lang="en-GB" dirty="0"/>
              <a:t> files to annotated </a:t>
            </a:r>
            <a:r>
              <a:rPr lang="en-GB" dirty="0" err="1"/>
              <a:t>vcf</a:t>
            </a:r>
            <a:endParaRPr lang="en-GB" dirty="0"/>
          </a:p>
          <a:p>
            <a:pPr marL="285750" indent="-285750">
              <a:buFont typeface="Arial" panose="020B0604020202020204" pitchFamily="34" charset="0"/>
              <a:buChar char="•"/>
            </a:pPr>
            <a:r>
              <a:rPr lang="en-GB" dirty="0"/>
              <a:t>Small region on chromosome 2 (LCT locus)</a:t>
            </a:r>
          </a:p>
          <a:p>
            <a:pPr marL="285750" indent="-285750">
              <a:buFontTx/>
              <a:buChar char="-"/>
            </a:pPr>
            <a:endParaRPr lang="en-GB" dirty="0"/>
          </a:p>
          <a:p>
            <a:r>
              <a:rPr lang="en-GB" dirty="0"/>
              <a:t>About the samples: </a:t>
            </a:r>
          </a:p>
          <a:p>
            <a:r>
              <a:rPr lang="en-GB" dirty="0"/>
              <a:t>https://</a:t>
            </a:r>
            <a:r>
              <a:rPr lang="en-GB" dirty="0" err="1"/>
              <a:t>www.internationalgenome.org</a:t>
            </a:r>
            <a:r>
              <a:rPr lang="en-GB" dirty="0"/>
              <a:t>/data-portal/sample</a:t>
            </a:r>
          </a:p>
          <a:p>
            <a:endParaRPr lang="en-GB" dirty="0"/>
          </a:p>
        </p:txBody>
      </p:sp>
    </p:spTree>
    <p:extLst>
      <p:ext uri="{BB962C8B-B14F-4D97-AF65-F5344CB8AC3E}">
        <p14:creationId xmlns:p14="http://schemas.microsoft.com/office/powerpoint/2010/main" val="2299912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7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4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62" grpId="0" animBg="1"/>
      <p:bldP spid="2" grpId="0"/>
      <p:bldP spid="36" grpId="0" animBg="1"/>
      <p:bldP spid="40" grpId="0" animBg="1"/>
      <p:bldP spid="41" grpId="0" animBg="1"/>
      <p:bldP spid="42" grpId="0" animBg="1"/>
      <p:bldP spid="43" grpId="0" animBg="1"/>
      <p:bldP spid="44" grpId="0" animBg="1"/>
      <p:bldP spid="49" grpId="0" animBg="1"/>
      <p:bldP spid="52" grpId="0" animBg="1"/>
      <p:bldP spid="54" grpId="0" animBg="1"/>
      <p:bldP spid="4" grpId="0" animBg="1"/>
      <p:bldP spid="29" grpId="0" animBg="1"/>
      <p:bldP spid="195" grpId="0" animBg="1"/>
      <p:bldP spid="203" grpId="0"/>
      <p:bldP spid="94" grpId="0" animBg="1"/>
      <p:bldP spid="9" grpId="0"/>
      <p:bldP spid="97" grpId="0"/>
      <p:bldP spid="99" grpId="0"/>
      <p:bldP spid="100" grpId="0"/>
      <p:bldP spid="101" grpId="0"/>
      <p:bldP spid="123" grpId="0" animBg="1"/>
      <p:bldP spid="124" grpId="0" animBg="1"/>
      <p:bldP spid="132" grpId="0" animBg="1"/>
      <p:bldP spid="144" grpId="0" animBg="1"/>
      <p:bldP spid="154" grpId="0" animBg="1"/>
      <p:bldP spid="156" grpId="0" animBg="1"/>
      <p:bldP spid="16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Tree>
    <p:extLst>
      <p:ext uri="{BB962C8B-B14F-4D97-AF65-F5344CB8AC3E}">
        <p14:creationId xmlns:p14="http://schemas.microsoft.com/office/powerpoint/2010/main" val="233498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Population based variant projects</a:t>
            </a:r>
          </a:p>
        </p:txBody>
      </p:sp>
      <p:sp>
        <p:nvSpPr>
          <p:cNvPr id="3" name="Title 2"/>
          <p:cNvSpPr>
            <a:spLocks noGrp="1"/>
          </p:cNvSpPr>
          <p:nvPr>
            <p:ph type="title"/>
          </p:nvPr>
        </p:nvSpPr>
        <p:spPr/>
        <p:txBody>
          <a:bodyPr/>
          <a:lstStyle/>
          <a:p>
            <a:r>
              <a:rPr lang="en-US" dirty="0"/>
              <a:t>Variants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673743"/>
            <a:ext cx="4779818" cy="3532286"/>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496" y="2265116"/>
            <a:ext cx="2654504" cy="3756123"/>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Tree>
    <p:extLst>
      <p:ext uri="{BB962C8B-B14F-4D97-AF65-F5344CB8AC3E}">
        <p14:creationId xmlns:p14="http://schemas.microsoft.com/office/powerpoint/2010/main" val="17715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205" y="3079985"/>
            <a:ext cx="5155590" cy="2121190"/>
          </a:xfrm>
        </p:spPr>
      </p:pic>
      <p:sp>
        <p:nvSpPr>
          <p:cNvPr id="3" name="Title 2"/>
          <p:cNvSpPr>
            <a:spLocks noGrp="1"/>
          </p:cNvSpPr>
          <p:nvPr>
            <p:ph type="title"/>
          </p:nvPr>
        </p:nvSpPr>
        <p:spPr/>
        <p:txBody>
          <a:bodyPr/>
          <a:lstStyle/>
          <a:p>
            <a:r>
              <a:rPr lang="en-US" dirty="0"/>
              <a:t>Paired-end data</a:t>
            </a:r>
          </a:p>
        </p:txBody>
      </p:sp>
    </p:spTree>
    <p:extLst>
      <p:ext uri="{BB962C8B-B14F-4D97-AF65-F5344CB8AC3E}">
        <p14:creationId xmlns:p14="http://schemas.microsoft.com/office/powerpoint/2010/main" val="1206114906"/>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32951</TotalTime>
  <Words>9296</Words>
  <Application>Microsoft Macintosh PowerPoint</Application>
  <PresentationFormat>Bildspel på skärmen (4:3)</PresentationFormat>
  <Paragraphs>791</Paragraphs>
  <Slides>63</Slides>
  <Notes>53</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63</vt:i4>
      </vt:variant>
    </vt:vector>
  </HeadingPairs>
  <TitlesOfParts>
    <vt:vector size="84" baseType="lpstr">
      <vt:lpstr>Arial</vt:lpstr>
      <vt:lpstr>ArialMT</vt:lpstr>
      <vt:lpstr>Calibri</vt:lpstr>
      <vt:lpstr>Cambria Math</vt:lpstr>
      <vt:lpstr>Century Gothic</vt:lpstr>
      <vt:lpstr>Courier</vt:lpstr>
      <vt:lpstr>Courier New</vt:lpstr>
      <vt:lpstr>Helvetica</vt:lpstr>
      <vt:lpstr>Mangal</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Paired-end data</vt:lpstr>
      <vt:lpstr>Illumina sequencing</vt:lpstr>
      <vt:lpstr>Paired-end data</vt:lpstr>
      <vt:lpstr>Paired-end data</vt:lpstr>
      <vt:lpstr>GATK Best Practices</vt:lpstr>
      <vt:lpstr>NGS workflow</vt:lpstr>
      <vt:lpstr>NGS workflow</vt:lpstr>
      <vt:lpstr>Quality control</vt:lpstr>
      <vt:lpstr>Quality control</vt:lpstr>
      <vt:lpstr>NGS workflow</vt:lpstr>
      <vt:lpstr>Alignment</vt:lpstr>
      <vt:lpstr>Alignment</vt:lpstr>
      <vt:lpstr>Alignment</vt:lpstr>
      <vt:lpstr>Alignment</vt:lpstr>
      <vt:lpstr>Paired-end data &amp; Alignment</vt:lpstr>
      <vt:lpstr>Output from mapping - Sam format</vt:lpstr>
      <vt:lpstr>Read groups</vt:lpstr>
      <vt:lpstr>Convert to Bam </vt:lpstr>
      <vt:lpstr>NGS workflow</vt:lpstr>
      <vt:lpstr>PCR duplicates &amp; removal</vt:lpstr>
      <vt:lpstr>NGS workflow</vt:lpstr>
      <vt:lpstr>Base Quality Score Recalibration</vt:lpstr>
      <vt:lpstr>NGS workflow</vt:lpstr>
      <vt:lpstr>Variant calling</vt:lpstr>
      <vt:lpstr>Variant calling</vt:lpstr>
      <vt:lpstr>Variant calling</vt:lpstr>
      <vt:lpstr>Variant Calling HaplotypeCaller</vt:lpstr>
      <vt:lpstr>VCF Files</vt:lpstr>
      <vt:lpstr>VCF Files</vt:lpstr>
      <vt:lpstr>VCF Files</vt:lpstr>
      <vt:lpstr>VCF Files</vt:lpstr>
      <vt:lpstr>VCF Files</vt:lpstr>
      <vt:lpstr>VCF Files</vt:lpstr>
      <vt:lpstr>VCF Files</vt:lpstr>
      <vt:lpstr>VCF Files</vt:lpstr>
      <vt:lpstr>VCF Files</vt:lpstr>
      <vt:lpstr>GATK Joint genotyping</vt:lpstr>
      <vt:lpstr>gVCF Files</vt:lpstr>
      <vt:lpstr>NGS workflow</vt:lpstr>
      <vt:lpstr>Filtering</vt:lpstr>
      <vt:lpstr>Filtering</vt:lpstr>
      <vt:lpstr>NGS workflow</vt:lpstr>
      <vt:lpstr>Annotation</vt:lpstr>
      <vt:lpstr>Annotation</vt:lpstr>
      <vt:lpstr>Workflow  file naming conventions</vt:lpstr>
      <vt:lpstr>Example</vt:lpstr>
      <vt:lpstr>Indices</vt:lpstr>
      <vt:lpstr>Todays exercise </vt:lpstr>
      <vt:lpstr>Genetic factors behind Lactose (in)tolerance</vt:lpstr>
      <vt:lpstr>Lactose and Lactase</vt:lpstr>
      <vt:lpstr>Prevalence of lactose intolerance</vt:lpstr>
      <vt:lpstr>1000 Genomes data</vt:lpstr>
      <vt:lpstr>PowerPoint-presentation</vt:lpstr>
      <vt:lpstr>Questions?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297</cp:revision>
  <cp:lastPrinted>2017-05-17T06:27:05Z</cp:lastPrinted>
  <dcterms:created xsi:type="dcterms:W3CDTF">2017-01-13T10:12:06Z</dcterms:created>
  <dcterms:modified xsi:type="dcterms:W3CDTF">2020-01-27T08:42:15Z</dcterms:modified>
</cp:coreProperties>
</file>